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notesMasterIdLst>
    <p:notesMasterId r:id="rId10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notesMaster" Target="notesMasters/notesMaster1.xml"/><Relationship Id="rId11" Type="http://schemas.openxmlformats.org/officeDocument/2006/relationships/presProps" Target="presProps.xml"/><Relationship Id="rId12" Type="http://schemas.openxmlformats.org/officeDocument/2006/relationships/viewProps" Target="viewProps.xml"/><Relationship Id="rId13" Type="http://schemas.openxmlformats.org/officeDocument/2006/relationships/theme" Target="theme/theme1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FBFAF6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88952" cy="164592"/>
          </a:xfrm>
          <a:prstGeom prst="rect">
            <a:avLst/>
          </a:prstGeom>
          <a:solidFill>
            <a:srgbClr val="334766"/>
          </a:solidFill>
          <a:ln/>
        </p:spPr>
      </p:sp>
      <p:sp>
        <p:nvSpPr>
          <p:cNvPr id="3" name="Text 1"/>
          <p:cNvSpPr/>
          <p:nvPr/>
        </p:nvSpPr>
        <p:spPr>
          <a:xfrm>
            <a:off x="566928" y="6345936"/>
            <a:ext cx="274320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850" b="1" dirty="0">
                <a:solidFill>
                  <a:srgbClr val="334766"/>
                </a:solidFill>
              </a:rPr>
              <a:t>Almagreta interview portfolio</a:t>
            </a:r>
            <a:endParaRPr lang="en-US" sz="850" dirty="0"/>
          </a:p>
        </p:txBody>
      </p:sp>
      <p:sp>
        <p:nvSpPr>
          <p:cNvPr id="4" name="Text 2"/>
          <p:cNvSpPr/>
          <p:nvPr/>
        </p:nvSpPr>
        <p:spPr>
          <a:xfrm>
            <a:off x="11137392" y="6236208"/>
            <a:ext cx="4572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334766"/>
                </a:solidFill>
              </a:rPr>
              <a:t>01</a:t>
            </a:r>
            <a:endParaRPr lang="en-US" sz="900" dirty="0"/>
          </a:p>
        </p:txBody>
      </p:sp>
      <p:sp>
        <p:nvSpPr>
          <p:cNvPr id="5" name="Text 3"/>
          <p:cNvSpPr/>
          <p:nvPr/>
        </p:nvSpPr>
        <p:spPr>
          <a:xfrm>
            <a:off x="566928" y="530352"/>
            <a:ext cx="438912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334766"/>
                </a:solidFill>
              </a:rPr>
              <a:t>BUSINESS REVIEW</a:t>
            </a:r>
            <a:endParaRPr lang="en-US" sz="900" dirty="0"/>
          </a:p>
        </p:txBody>
      </p:sp>
      <p:sp>
        <p:nvSpPr>
          <p:cNvPr id="6" name="Text 4"/>
          <p:cNvSpPr/>
          <p:nvPr/>
        </p:nvSpPr>
        <p:spPr>
          <a:xfrm>
            <a:off x="566928" y="859536"/>
            <a:ext cx="8961120" cy="50292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2500" b="1" dirty="0">
                <a:solidFill>
                  <a:srgbClr val="1F2528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[Team] Operating Review</a:t>
            </a:r>
            <a:endParaRPr lang="en-US" sz="2500" dirty="0"/>
          </a:p>
        </p:txBody>
      </p:sp>
      <p:sp>
        <p:nvSpPr>
          <p:cNvPr id="7" name="Text 5"/>
          <p:cNvSpPr/>
          <p:nvPr/>
        </p:nvSpPr>
        <p:spPr>
          <a:xfrm>
            <a:off x="585216" y="1426464"/>
            <a:ext cx="9875520" cy="384048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1250" dirty="0">
                <a:solidFill>
                  <a:srgbClr val="5E686B"/>
                </a:solidFill>
              </a:rPr>
              <a:t>A practical deck for metrics, blockers, decisions, owners, and follow-up.</a:t>
            </a:r>
            <a:endParaRPr lang="en-US" sz="1250" dirty="0"/>
          </a:p>
        </p:txBody>
      </p:sp>
      <p:sp>
        <p:nvSpPr>
          <p:cNvPr id="8" name="Shape 6"/>
          <p:cNvSpPr/>
          <p:nvPr/>
        </p:nvSpPr>
        <p:spPr>
          <a:xfrm>
            <a:off x="713232" y="2103120"/>
            <a:ext cx="2926080" cy="1463040"/>
          </a:xfrm>
          <a:prstGeom prst="roundRect">
            <a:avLst>
              <a:gd name="adj" fmla="val 3125"/>
            </a:avLst>
          </a:prstGeom>
          <a:solidFill>
            <a:srgbClr val="FFFDF8"/>
          </a:solidFill>
          <a:ln w="12700">
            <a:solidFill>
              <a:srgbClr val="D8DDD7"/>
            </a:solidFill>
            <a:prstDash val="solid"/>
          </a:ln>
        </p:spPr>
      </p:sp>
      <p:sp>
        <p:nvSpPr>
          <p:cNvPr id="9" name="Text 7"/>
          <p:cNvSpPr/>
          <p:nvPr/>
        </p:nvSpPr>
        <p:spPr>
          <a:xfrm>
            <a:off x="877824" y="2249424"/>
            <a:ext cx="2596896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334766"/>
                </a:solidFill>
              </a:rPr>
              <a:t>Purpose</a:t>
            </a:r>
            <a:endParaRPr lang="en-US" sz="1000" dirty="0"/>
          </a:p>
        </p:txBody>
      </p:sp>
      <p:sp>
        <p:nvSpPr>
          <p:cNvPr id="10" name="Text 8"/>
          <p:cNvSpPr/>
          <p:nvPr/>
        </p:nvSpPr>
        <p:spPr>
          <a:xfrm>
            <a:off x="877824" y="2542032"/>
            <a:ext cx="2596896" cy="896112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1150" dirty="0">
                <a:solidFill>
                  <a:srgbClr val="384144"/>
                </a:solidFill>
              </a:rPr>
              <a:t>Align on performance, risks, decisions, and next actions.</a:t>
            </a:r>
            <a:endParaRPr lang="en-US" sz="1150" dirty="0"/>
          </a:p>
        </p:txBody>
      </p:sp>
      <p:sp>
        <p:nvSpPr>
          <p:cNvPr id="11" name="Shape 9"/>
          <p:cNvSpPr/>
          <p:nvPr/>
        </p:nvSpPr>
        <p:spPr>
          <a:xfrm>
            <a:off x="3913632" y="2103120"/>
            <a:ext cx="2926080" cy="1463040"/>
          </a:xfrm>
          <a:prstGeom prst="roundRect">
            <a:avLst>
              <a:gd name="adj" fmla="val 3125"/>
            </a:avLst>
          </a:prstGeom>
          <a:solidFill>
            <a:srgbClr val="FFFFFF"/>
          </a:solidFill>
          <a:ln w="12700">
            <a:solidFill>
              <a:srgbClr val="D8DDD7"/>
            </a:solidFill>
            <a:prstDash val="solid"/>
          </a:ln>
        </p:spPr>
      </p:sp>
      <p:sp>
        <p:nvSpPr>
          <p:cNvPr id="12" name="Text 10"/>
          <p:cNvSpPr/>
          <p:nvPr/>
        </p:nvSpPr>
        <p:spPr>
          <a:xfrm>
            <a:off x="4078224" y="2249424"/>
            <a:ext cx="2596896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334766"/>
                </a:solidFill>
              </a:rPr>
              <a:t>Cadence</a:t>
            </a:r>
            <a:endParaRPr lang="en-US" sz="1000" dirty="0"/>
          </a:p>
        </p:txBody>
      </p:sp>
      <p:sp>
        <p:nvSpPr>
          <p:cNvPr id="13" name="Text 11"/>
          <p:cNvSpPr/>
          <p:nvPr/>
        </p:nvSpPr>
        <p:spPr>
          <a:xfrm>
            <a:off x="4078224" y="2542032"/>
            <a:ext cx="2596896" cy="896112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1150" dirty="0">
                <a:solidFill>
                  <a:srgbClr val="384144"/>
                </a:solidFill>
              </a:rPr>
              <a:t>Use weekly, monthly, or quarterly. Keep the same rhythm so trends are visible.</a:t>
            </a:r>
            <a:endParaRPr lang="en-US" sz="1150" dirty="0"/>
          </a:p>
        </p:txBody>
      </p:sp>
      <p:sp>
        <p:nvSpPr>
          <p:cNvPr id="14" name="Shape 12"/>
          <p:cNvSpPr/>
          <p:nvPr/>
        </p:nvSpPr>
        <p:spPr>
          <a:xfrm>
            <a:off x="7114032" y="2103120"/>
            <a:ext cx="2926080" cy="1463040"/>
          </a:xfrm>
          <a:prstGeom prst="roundRect">
            <a:avLst>
              <a:gd name="adj" fmla="val 3125"/>
            </a:avLst>
          </a:prstGeom>
          <a:solidFill>
            <a:srgbClr val="FFFDF8"/>
          </a:solidFill>
          <a:ln w="12700">
            <a:solidFill>
              <a:srgbClr val="D8DDD7"/>
            </a:solidFill>
            <a:prstDash val="solid"/>
          </a:ln>
        </p:spPr>
      </p:sp>
      <p:sp>
        <p:nvSpPr>
          <p:cNvPr id="15" name="Text 13"/>
          <p:cNvSpPr/>
          <p:nvPr/>
        </p:nvSpPr>
        <p:spPr>
          <a:xfrm>
            <a:off x="7278624" y="2249424"/>
            <a:ext cx="2596896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334766"/>
                </a:solidFill>
              </a:rPr>
              <a:t>Output</a:t>
            </a:r>
            <a:endParaRPr lang="en-US" sz="1000" dirty="0"/>
          </a:p>
        </p:txBody>
      </p:sp>
      <p:sp>
        <p:nvSpPr>
          <p:cNvPr id="16" name="Text 14"/>
          <p:cNvSpPr/>
          <p:nvPr/>
        </p:nvSpPr>
        <p:spPr>
          <a:xfrm>
            <a:off x="7278624" y="2542032"/>
            <a:ext cx="2596896" cy="896112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1150" dirty="0">
                <a:solidFill>
                  <a:srgbClr val="384144"/>
                </a:solidFill>
              </a:rPr>
              <a:t>A decision log and owner list, not only a status conversation.</a:t>
            </a:r>
            <a:endParaRPr lang="en-US" sz="115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FBFAF6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88952" cy="164592"/>
          </a:xfrm>
          <a:prstGeom prst="rect">
            <a:avLst/>
          </a:prstGeom>
          <a:solidFill>
            <a:srgbClr val="334766"/>
          </a:solidFill>
          <a:ln/>
        </p:spPr>
      </p:sp>
      <p:sp>
        <p:nvSpPr>
          <p:cNvPr id="3" name="Text 1"/>
          <p:cNvSpPr/>
          <p:nvPr/>
        </p:nvSpPr>
        <p:spPr>
          <a:xfrm>
            <a:off x="566928" y="6345936"/>
            <a:ext cx="274320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850" b="1" dirty="0">
                <a:solidFill>
                  <a:srgbClr val="334766"/>
                </a:solidFill>
              </a:rPr>
              <a:t>Almagreta interview portfolio</a:t>
            </a:r>
            <a:endParaRPr lang="en-US" sz="850" dirty="0"/>
          </a:p>
        </p:txBody>
      </p:sp>
      <p:sp>
        <p:nvSpPr>
          <p:cNvPr id="4" name="Text 2"/>
          <p:cNvSpPr/>
          <p:nvPr/>
        </p:nvSpPr>
        <p:spPr>
          <a:xfrm>
            <a:off x="11137392" y="6236208"/>
            <a:ext cx="4572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334766"/>
                </a:solidFill>
              </a:rPr>
              <a:t>02</a:t>
            </a:r>
            <a:endParaRPr lang="en-US" sz="900" dirty="0"/>
          </a:p>
        </p:txBody>
      </p:sp>
      <p:sp>
        <p:nvSpPr>
          <p:cNvPr id="5" name="Text 3"/>
          <p:cNvSpPr/>
          <p:nvPr/>
        </p:nvSpPr>
        <p:spPr>
          <a:xfrm>
            <a:off x="566928" y="530352"/>
            <a:ext cx="438912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334766"/>
                </a:solidFill>
              </a:rPr>
              <a:t>AGENDA</a:t>
            </a:r>
            <a:endParaRPr lang="en-US" sz="900" dirty="0"/>
          </a:p>
        </p:txBody>
      </p:sp>
      <p:sp>
        <p:nvSpPr>
          <p:cNvPr id="6" name="Text 4"/>
          <p:cNvSpPr/>
          <p:nvPr/>
        </p:nvSpPr>
        <p:spPr>
          <a:xfrm>
            <a:off x="566928" y="859536"/>
            <a:ext cx="8961120" cy="50292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2500" b="1" dirty="0">
                <a:solidFill>
                  <a:srgbClr val="1F2528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Review Flow</a:t>
            </a:r>
            <a:endParaRPr lang="en-US" sz="2500" dirty="0"/>
          </a:p>
        </p:txBody>
      </p:sp>
      <p:sp>
        <p:nvSpPr>
          <p:cNvPr id="7" name="Text 5"/>
          <p:cNvSpPr/>
          <p:nvPr/>
        </p:nvSpPr>
        <p:spPr>
          <a:xfrm>
            <a:off x="585216" y="1426464"/>
            <a:ext cx="9875520" cy="384048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1250" dirty="0">
                <a:solidFill>
                  <a:srgbClr val="5E686B"/>
                </a:solidFill>
              </a:rPr>
              <a:t>Keep the meeting anchored in decisions.</a:t>
            </a:r>
            <a:endParaRPr lang="en-US" sz="1250" dirty="0"/>
          </a:p>
        </p:txBody>
      </p:sp>
      <p:sp>
        <p:nvSpPr>
          <p:cNvPr id="8" name="Shape 6"/>
          <p:cNvSpPr/>
          <p:nvPr/>
        </p:nvSpPr>
        <p:spPr>
          <a:xfrm>
            <a:off x="658368" y="2423160"/>
            <a:ext cx="1417320" cy="1143000"/>
          </a:xfrm>
          <a:prstGeom prst="roundRect">
            <a:avLst>
              <a:gd name="adj" fmla="val 4000"/>
            </a:avLst>
          </a:prstGeom>
          <a:solidFill>
            <a:srgbClr val="FFFDF8"/>
          </a:solidFill>
          <a:ln w="12700">
            <a:solidFill>
              <a:srgbClr val="D8DDD7"/>
            </a:solidFill>
            <a:prstDash val="solid"/>
          </a:ln>
        </p:spPr>
      </p:sp>
      <p:sp>
        <p:nvSpPr>
          <p:cNvPr id="9" name="Text 7"/>
          <p:cNvSpPr/>
          <p:nvPr/>
        </p:nvSpPr>
        <p:spPr>
          <a:xfrm>
            <a:off x="822960" y="2569464"/>
            <a:ext cx="1088136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334766"/>
                </a:solidFill>
              </a:rPr>
              <a:t>01</a:t>
            </a:r>
            <a:endParaRPr lang="en-US" sz="1000" dirty="0"/>
          </a:p>
        </p:txBody>
      </p:sp>
      <p:sp>
        <p:nvSpPr>
          <p:cNvPr id="10" name="Text 8"/>
          <p:cNvSpPr/>
          <p:nvPr/>
        </p:nvSpPr>
        <p:spPr>
          <a:xfrm>
            <a:off x="822960" y="2862072"/>
            <a:ext cx="1088136" cy="576072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1150" dirty="0">
                <a:solidFill>
                  <a:srgbClr val="384144"/>
                </a:solidFill>
              </a:rPr>
              <a:t>Goals</a:t>
            </a:r>
            <a:endParaRPr lang="en-US" sz="1150" dirty="0"/>
          </a:p>
        </p:txBody>
      </p:sp>
      <p:sp>
        <p:nvSpPr>
          <p:cNvPr id="11" name="Shape 9"/>
          <p:cNvSpPr/>
          <p:nvPr/>
        </p:nvSpPr>
        <p:spPr>
          <a:xfrm>
            <a:off x="2377440" y="2423160"/>
            <a:ext cx="1417320" cy="1143000"/>
          </a:xfrm>
          <a:prstGeom prst="roundRect">
            <a:avLst>
              <a:gd name="adj" fmla="val 4000"/>
            </a:avLst>
          </a:prstGeom>
          <a:solidFill>
            <a:srgbClr val="FFFFFF"/>
          </a:solidFill>
          <a:ln w="12700">
            <a:solidFill>
              <a:srgbClr val="D8DDD7"/>
            </a:solidFill>
            <a:prstDash val="solid"/>
          </a:ln>
        </p:spPr>
      </p:sp>
      <p:sp>
        <p:nvSpPr>
          <p:cNvPr id="12" name="Text 10"/>
          <p:cNvSpPr/>
          <p:nvPr/>
        </p:nvSpPr>
        <p:spPr>
          <a:xfrm>
            <a:off x="2542032" y="2569464"/>
            <a:ext cx="1088136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334766"/>
                </a:solidFill>
              </a:rPr>
              <a:t>02</a:t>
            </a:r>
            <a:endParaRPr lang="en-US" sz="1000" dirty="0"/>
          </a:p>
        </p:txBody>
      </p:sp>
      <p:sp>
        <p:nvSpPr>
          <p:cNvPr id="13" name="Text 11"/>
          <p:cNvSpPr/>
          <p:nvPr/>
        </p:nvSpPr>
        <p:spPr>
          <a:xfrm>
            <a:off x="2542032" y="2862072"/>
            <a:ext cx="1088136" cy="576072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1150" dirty="0">
                <a:solidFill>
                  <a:srgbClr val="384144"/>
                </a:solidFill>
              </a:rPr>
              <a:t>Metrics</a:t>
            </a:r>
            <a:endParaRPr lang="en-US" sz="1150" dirty="0"/>
          </a:p>
        </p:txBody>
      </p:sp>
      <p:sp>
        <p:nvSpPr>
          <p:cNvPr id="14" name="Shape 12"/>
          <p:cNvSpPr/>
          <p:nvPr/>
        </p:nvSpPr>
        <p:spPr>
          <a:xfrm>
            <a:off x="4096512" y="2423160"/>
            <a:ext cx="1417320" cy="1143000"/>
          </a:xfrm>
          <a:prstGeom prst="roundRect">
            <a:avLst>
              <a:gd name="adj" fmla="val 4000"/>
            </a:avLst>
          </a:prstGeom>
          <a:solidFill>
            <a:srgbClr val="FFFDF8"/>
          </a:solidFill>
          <a:ln w="12700">
            <a:solidFill>
              <a:srgbClr val="D8DDD7"/>
            </a:solidFill>
            <a:prstDash val="solid"/>
          </a:ln>
        </p:spPr>
      </p:sp>
      <p:sp>
        <p:nvSpPr>
          <p:cNvPr id="15" name="Text 13"/>
          <p:cNvSpPr/>
          <p:nvPr/>
        </p:nvSpPr>
        <p:spPr>
          <a:xfrm>
            <a:off x="4261104" y="2569464"/>
            <a:ext cx="1088136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334766"/>
                </a:solidFill>
              </a:rPr>
              <a:t>03</a:t>
            </a:r>
            <a:endParaRPr lang="en-US" sz="1000" dirty="0"/>
          </a:p>
        </p:txBody>
      </p:sp>
      <p:sp>
        <p:nvSpPr>
          <p:cNvPr id="16" name="Text 14"/>
          <p:cNvSpPr/>
          <p:nvPr/>
        </p:nvSpPr>
        <p:spPr>
          <a:xfrm>
            <a:off x="4261104" y="2862072"/>
            <a:ext cx="1088136" cy="576072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1150" dirty="0">
                <a:solidFill>
                  <a:srgbClr val="384144"/>
                </a:solidFill>
              </a:rPr>
              <a:t>Variance</a:t>
            </a:r>
            <a:endParaRPr lang="en-US" sz="1150" dirty="0"/>
          </a:p>
        </p:txBody>
      </p:sp>
      <p:sp>
        <p:nvSpPr>
          <p:cNvPr id="17" name="Shape 15"/>
          <p:cNvSpPr/>
          <p:nvPr/>
        </p:nvSpPr>
        <p:spPr>
          <a:xfrm>
            <a:off x="5815584" y="2423160"/>
            <a:ext cx="1417320" cy="1143000"/>
          </a:xfrm>
          <a:prstGeom prst="roundRect">
            <a:avLst>
              <a:gd name="adj" fmla="val 4000"/>
            </a:avLst>
          </a:prstGeom>
          <a:solidFill>
            <a:srgbClr val="FFFFFF"/>
          </a:solidFill>
          <a:ln w="12700">
            <a:solidFill>
              <a:srgbClr val="D8DDD7"/>
            </a:solidFill>
            <a:prstDash val="solid"/>
          </a:ln>
        </p:spPr>
      </p:sp>
      <p:sp>
        <p:nvSpPr>
          <p:cNvPr id="18" name="Text 16"/>
          <p:cNvSpPr/>
          <p:nvPr/>
        </p:nvSpPr>
        <p:spPr>
          <a:xfrm>
            <a:off x="5980176" y="2569464"/>
            <a:ext cx="1088136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334766"/>
                </a:solidFill>
              </a:rPr>
              <a:t>04</a:t>
            </a:r>
            <a:endParaRPr lang="en-US" sz="1000" dirty="0"/>
          </a:p>
        </p:txBody>
      </p:sp>
      <p:sp>
        <p:nvSpPr>
          <p:cNvPr id="19" name="Text 17"/>
          <p:cNvSpPr/>
          <p:nvPr/>
        </p:nvSpPr>
        <p:spPr>
          <a:xfrm>
            <a:off x="5980176" y="2862072"/>
            <a:ext cx="1088136" cy="576072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1150" dirty="0">
                <a:solidFill>
                  <a:srgbClr val="384144"/>
                </a:solidFill>
              </a:rPr>
              <a:t>Blockers</a:t>
            </a:r>
            <a:endParaRPr lang="en-US" sz="1150" dirty="0"/>
          </a:p>
        </p:txBody>
      </p:sp>
      <p:sp>
        <p:nvSpPr>
          <p:cNvPr id="20" name="Shape 18"/>
          <p:cNvSpPr/>
          <p:nvPr/>
        </p:nvSpPr>
        <p:spPr>
          <a:xfrm>
            <a:off x="7534656" y="2423160"/>
            <a:ext cx="1417320" cy="1143000"/>
          </a:xfrm>
          <a:prstGeom prst="roundRect">
            <a:avLst>
              <a:gd name="adj" fmla="val 4000"/>
            </a:avLst>
          </a:prstGeom>
          <a:solidFill>
            <a:srgbClr val="FFFDF8"/>
          </a:solidFill>
          <a:ln w="12700">
            <a:solidFill>
              <a:srgbClr val="D8DDD7"/>
            </a:solidFill>
            <a:prstDash val="solid"/>
          </a:ln>
        </p:spPr>
      </p:sp>
      <p:sp>
        <p:nvSpPr>
          <p:cNvPr id="21" name="Text 19"/>
          <p:cNvSpPr/>
          <p:nvPr/>
        </p:nvSpPr>
        <p:spPr>
          <a:xfrm>
            <a:off x="7699248" y="2569464"/>
            <a:ext cx="1088136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334766"/>
                </a:solidFill>
              </a:rPr>
              <a:t>05</a:t>
            </a:r>
            <a:endParaRPr lang="en-US" sz="1000" dirty="0"/>
          </a:p>
        </p:txBody>
      </p:sp>
      <p:sp>
        <p:nvSpPr>
          <p:cNvPr id="22" name="Text 20"/>
          <p:cNvSpPr/>
          <p:nvPr/>
        </p:nvSpPr>
        <p:spPr>
          <a:xfrm>
            <a:off x="7699248" y="2862072"/>
            <a:ext cx="1088136" cy="576072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1150" dirty="0">
                <a:solidFill>
                  <a:srgbClr val="384144"/>
                </a:solidFill>
              </a:rPr>
              <a:t>Decisions</a:t>
            </a:r>
            <a:endParaRPr lang="en-US" sz="1150" dirty="0"/>
          </a:p>
        </p:txBody>
      </p:sp>
      <p:sp>
        <p:nvSpPr>
          <p:cNvPr id="23" name="Shape 21"/>
          <p:cNvSpPr/>
          <p:nvPr/>
        </p:nvSpPr>
        <p:spPr>
          <a:xfrm>
            <a:off x="9253728" y="2423160"/>
            <a:ext cx="1417320" cy="1143000"/>
          </a:xfrm>
          <a:prstGeom prst="roundRect">
            <a:avLst>
              <a:gd name="adj" fmla="val 4000"/>
            </a:avLst>
          </a:prstGeom>
          <a:solidFill>
            <a:srgbClr val="FFFFFF"/>
          </a:solidFill>
          <a:ln w="12700">
            <a:solidFill>
              <a:srgbClr val="D8DDD7"/>
            </a:solidFill>
            <a:prstDash val="solid"/>
          </a:ln>
        </p:spPr>
      </p:sp>
      <p:sp>
        <p:nvSpPr>
          <p:cNvPr id="24" name="Text 22"/>
          <p:cNvSpPr/>
          <p:nvPr/>
        </p:nvSpPr>
        <p:spPr>
          <a:xfrm>
            <a:off x="9418320" y="2569464"/>
            <a:ext cx="1088136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334766"/>
                </a:solidFill>
              </a:rPr>
              <a:t>06</a:t>
            </a:r>
            <a:endParaRPr lang="en-US" sz="1000" dirty="0"/>
          </a:p>
        </p:txBody>
      </p:sp>
      <p:sp>
        <p:nvSpPr>
          <p:cNvPr id="25" name="Text 23"/>
          <p:cNvSpPr/>
          <p:nvPr/>
        </p:nvSpPr>
        <p:spPr>
          <a:xfrm>
            <a:off x="9418320" y="2862072"/>
            <a:ext cx="1088136" cy="576072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1150" dirty="0">
                <a:solidFill>
                  <a:srgbClr val="384144"/>
                </a:solidFill>
              </a:rPr>
              <a:t>Owners</a:t>
            </a:r>
            <a:endParaRPr lang="en-US" sz="115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FBFAF6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88952" cy="164592"/>
          </a:xfrm>
          <a:prstGeom prst="rect">
            <a:avLst/>
          </a:prstGeom>
          <a:solidFill>
            <a:srgbClr val="334766"/>
          </a:solidFill>
          <a:ln/>
        </p:spPr>
      </p:sp>
      <p:sp>
        <p:nvSpPr>
          <p:cNvPr id="3" name="Text 1"/>
          <p:cNvSpPr/>
          <p:nvPr/>
        </p:nvSpPr>
        <p:spPr>
          <a:xfrm>
            <a:off x="566928" y="6345936"/>
            <a:ext cx="274320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850" b="1" dirty="0">
                <a:solidFill>
                  <a:srgbClr val="334766"/>
                </a:solidFill>
              </a:rPr>
              <a:t>Almagreta interview portfolio</a:t>
            </a:r>
            <a:endParaRPr lang="en-US" sz="850" dirty="0"/>
          </a:p>
        </p:txBody>
      </p:sp>
      <p:sp>
        <p:nvSpPr>
          <p:cNvPr id="4" name="Text 2"/>
          <p:cNvSpPr/>
          <p:nvPr/>
        </p:nvSpPr>
        <p:spPr>
          <a:xfrm>
            <a:off x="11137392" y="6236208"/>
            <a:ext cx="4572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334766"/>
                </a:solidFill>
              </a:rPr>
              <a:t>03</a:t>
            </a:r>
            <a:endParaRPr lang="en-US" sz="900" dirty="0"/>
          </a:p>
        </p:txBody>
      </p:sp>
      <p:sp>
        <p:nvSpPr>
          <p:cNvPr id="5" name="Text 3"/>
          <p:cNvSpPr/>
          <p:nvPr/>
        </p:nvSpPr>
        <p:spPr>
          <a:xfrm>
            <a:off x="566928" y="530352"/>
            <a:ext cx="438912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334766"/>
                </a:solidFill>
              </a:rPr>
              <a:t>GOALS</a:t>
            </a:r>
            <a:endParaRPr lang="en-US" sz="900" dirty="0"/>
          </a:p>
        </p:txBody>
      </p:sp>
      <p:sp>
        <p:nvSpPr>
          <p:cNvPr id="6" name="Text 4"/>
          <p:cNvSpPr/>
          <p:nvPr/>
        </p:nvSpPr>
        <p:spPr>
          <a:xfrm>
            <a:off x="566928" y="859536"/>
            <a:ext cx="8961120" cy="50292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2500" b="1" dirty="0">
                <a:solidFill>
                  <a:srgbClr val="1F2528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Scorecard Against Current Goals</a:t>
            </a:r>
            <a:endParaRPr lang="en-US" sz="2500" dirty="0"/>
          </a:p>
        </p:txBody>
      </p:sp>
      <p:sp>
        <p:nvSpPr>
          <p:cNvPr id="7" name="Text 5"/>
          <p:cNvSpPr/>
          <p:nvPr/>
        </p:nvSpPr>
        <p:spPr>
          <a:xfrm>
            <a:off x="585216" y="1426464"/>
            <a:ext cx="9875520" cy="384048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1250" dirty="0">
                <a:solidFill>
                  <a:srgbClr val="5E686B"/>
                </a:solidFill>
              </a:rPr>
              <a:t>Separate goal status from explanation.</a:t>
            </a:r>
            <a:endParaRPr lang="en-US" sz="1250" dirty="0"/>
          </a:p>
        </p:txBody>
      </p:sp>
      <p:sp>
        <p:nvSpPr>
          <p:cNvPr id="8" name="Text 6"/>
          <p:cNvSpPr/>
          <p:nvPr/>
        </p:nvSpPr>
        <p:spPr>
          <a:xfrm>
            <a:off x="713232" y="1874520"/>
            <a:ext cx="201168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50" b="1" dirty="0">
                <a:solidFill>
                  <a:srgbClr val="334766"/>
                </a:solidFill>
              </a:rPr>
              <a:t>Goal</a:t>
            </a:r>
            <a:endParaRPr lang="en-US" sz="1050" dirty="0"/>
          </a:p>
        </p:txBody>
      </p:sp>
      <p:sp>
        <p:nvSpPr>
          <p:cNvPr id="9" name="Text 7"/>
          <p:cNvSpPr/>
          <p:nvPr/>
        </p:nvSpPr>
        <p:spPr>
          <a:xfrm>
            <a:off x="3136392" y="1874520"/>
            <a:ext cx="201168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50" b="1" dirty="0">
                <a:solidFill>
                  <a:srgbClr val="334766"/>
                </a:solidFill>
              </a:rPr>
              <a:t>Target</a:t>
            </a:r>
            <a:endParaRPr lang="en-US" sz="1050" dirty="0"/>
          </a:p>
        </p:txBody>
      </p:sp>
      <p:sp>
        <p:nvSpPr>
          <p:cNvPr id="10" name="Text 8"/>
          <p:cNvSpPr/>
          <p:nvPr/>
        </p:nvSpPr>
        <p:spPr>
          <a:xfrm>
            <a:off x="5559552" y="1874520"/>
            <a:ext cx="201168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50" b="1" dirty="0">
                <a:solidFill>
                  <a:srgbClr val="334766"/>
                </a:solidFill>
              </a:rPr>
              <a:t>Actual</a:t>
            </a:r>
            <a:endParaRPr lang="en-US" sz="1050" dirty="0"/>
          </a:p>
        </p:txBody>
      </p:sp>
      <p:sp>
        <p:nvSpPr>
          <p:cNvPr id="11" name="Text 9"/>
          <p:cNvSpPr/>
          <p:nvPr/>
        </p:nvSpPr>
        <p:spPr>
          <a:xfrm>
            <a:off x="7982712" y="1874520"/>
            <a:ext cx="201168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50" b="1" dirty="0">
                <a:solidFill>
                  <a:srgbClr val="334766"/>
                </a:solidFill>
              </a:rPr>
              <a:t>Status</a:t>
            </a:r>
            <a:endParaRPr lang="en-US" sz="1050" dirty="0"/>
          </a:p>
        </p:txBody>
      </p:sp>
      <p:sp>
        <p:nvSpPr>
          <p:cNvPr id="12" name="Shape 10"/>
          <p:cNvSpPr/>
          <p:nvPr/>
        </p:nvSpPr>
        <p:spPr>
          <a:xfrm>
            <a:off x="658368" y="2331720"/>
            <a:ext cx="2011680" cy="548640"/>
          </a:xfrm>
          <a:prstGeom prst="roundRect">
            <a:avLst>
              <a:gd name="adj" fmla="val 8333"/>
            </a:avLst>
          </a:prstGeom>
          <a:solidFill>
            <a:srgbClr val="FFFDF8"/>
          </a:solidFill>
          <a:ln w="12700">
            <a:solidFill>
              <a:srgbClr val="D8DDD7"/>
            </a:solidFill>
            <a:prstDash val="solid"/>
          </a:ln>
        </p:spPr>
      </p:sp>
      <p:sp>
        <p:nvSpPr>
          <p:cNvPr id="13" name="Text 11"/>
          <p:cNvSpPr/>
          <p:nvPr/>
        </p:nvSpPr>
        <p:spPr>
          <a:xfrm>
            <a:off x="822960" y="2478024"/>
            <a:ext cx="1682496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334766"/>
                </a:solidFill>
              </a:rPr>
              <a:t>[Goal 1]</a:t>
            </a:r>
            <a:endParaRPr lang="en-US" sz="1000" dirty="0"/>
          </a:p>
        </p:txBody>
      </p:sp>
      <p:sp>
        <p:nvSpPr>
          <p:cNvPr id="14" name="Text 12"/>
          <p:cNvSpPr/>
          <p:nvPr/>
        </p:nvSpPr>
        <p:spPr>
          <a:xfrm>
            <a:off x="822960" y="2770632"/>
            <a:ext cx="1682496" cy="-18288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endParaRPr lang="en-US" sz="1150" dirty="0"/>
          </a:p>
        </p:txBody>
      </p:sp>
      <p:sp>
        <p:nvSpPr>
          <p:cNvPr id="15" name="Shape 13"/>
          <p:cNvSpPr/>
          <p:nvPr/>
        </p:nvSpPr>
        <p:spPr>
          <a:xfrm>
            <a:off x="3081528" y="2331720"/>
            <a:ext cx="2011680" cy="548640"/>
          </a:xfrm>
          <a:prstGeom prst="roundRect">
            <a:avLst>
              <a:gd name="adj" fmla="val 8333"/>
            </a:avLst>
          </a:prstGeom>
          <a:solidFill>
            <a:srgbClr val="FFFDF8"/>
          </a:solidFill>
          <a:ln w="12700">
            <a:solidFill>
              <a:srgbClr val="D8DDD7"/>
            </a:solidFill>
            <a:prstDash val="solid"/>
          </a:ln>
        </p:spPr>
      </p:sp>
      <p:sp>
        <p:nvSpPr>
          <p:cNvPr id="16" name="Text 14"/>
          <p:cNvSpPr/>
          <p:nvPr/>
        </p:nvSpPr>
        <p:spPr>
          <a:xfrm>
            <a:off x="3246120" y="2478024"/>
            <a:ext cx="1682496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sz="1000" dirty="0"/>
          </a:p>
        </p:txBody>
      </p:sp>
      <p:sp>
        <p:nvSpPr>
          <p:cNvPr id="17" name="Text 15"/>
          <p:cNvSpPr/>
          <p:nvPr/>
        </p:nvSpPr>
        <p:spPr>
          <a:xfrm>
            <a:off x="3246120" y="2770632"/>
            <a:ext cx="1682496" cy="-18288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1150" dirty="0">
                <a:solidFill>
                  <a:srgbClr val="384144"/>
                </a:solidFill>
              </a:rPr>
              <a:t>[target]</a:t>
            </a:r>
            <a:endParaRPr lang="en-US" sz="1150" dirty="0"/>
          </a:p>
        </p:txBody>
      </p:sp>
      <p:sp>
        <p:nvSpPr>
          <p:cNvPr id="18" name="Shape 16"/>
          <p:cNvSpPr/>
          <p:nvPr/>
        </p:nvSpPr>
        <p:spPr>
          <a:xfrm>
            <a:off x="5504688" y="2331720"/>
            <a:ext cx="2011680" cy="548640"/>
          </a:xfrm>
          <a:prstGeom prst="roundRect">
            <a:avLst>
              <a:gd name="adj" fmla="val 8333"/>
            </a:avLst>
          </a:prstGeom>
          <a:solidFill>
            <a:srgbClr val="FFFDF8"/>
          </a:solidFill>
          <a:ln w="12700">
            <a:solidFill>
              <a:srgbClr val="D8DDD7"/>
            </a:solidFill>
            <a:prstDash val="solid"/>
          </a:ln>
        </p:spPr>
      </p:sp>
      <p:sp>
        <p:nvSpPr>
          <p:cNvPr id="19" name="Text 17"/>
          <p:cNvSpPr/>
          <p:nvPr/>
        </p:nvSpPr>
        <p:spPr>
          <a:xfrm>
            <a:off x="5669280" y="2478024"/>
            <a:ext cx="1682496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sz="1000" dirty="0"/>
          </a:p>
        </p:txBody>
      </p:sp>
      <p:sp>
        <p:nvSpPr>
          <p:cNvPr id="20" name="Text 18"/>
          <p:cNvSpPr/>
          <p:nvPr/>
        </p:nvSpPr>
        <p:spPr>
          <a:xfrm>
            <a:off x="5669280" y="2770632"/>
            <a:ext cx="1682496" cy="-18288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1150" dirty="0">
                <a:solidFill>
                  <a:srgbClr val="384144"/>
                </a:solidFill>
              </a:rPr>
              <a:t>[actual]</a:t>
            </a:r>
            <a:endParaRPr lang="en-US" sz="1150" dirty="0"/>
          </a:p>
        </p:txBody>
      </p:sp>
      <p:sp>
        <p:nvSpPr>
          <p:cNvPr id="21" name="Shape 19"/>
          <p:cNvSpPr/>
          <p:nvPr/>
        </p:nvSpPr>
        <p:spPr>
          <a:xfrm>
            <a:off x="7927848" y="2331720"/>
            <a:ext cx="2011680" cy="548640"/>
          </a:xfrm>
          <a:prstGeom prst="roundRect">
            <a:avLst>
              <a:gd name="adj" fmla="val 8333"/>
            </a:avLst>
          </a:prstGeom>
          <a:solidFill>
            <a:srgbClr val="FFFDF8"/>
          </a:solidFill>
          <a:ln w="12700">
            <a:solidFill>
              <a:srgbClr val="D8DDD7"/>
            </a:solidFill>
            <a:prstDash val="solid"/>
          </a:ln>
        </p:spPr>
      </p:sp>
      <p:sp>
        <p:nvSpPr>
          <p:cNvPr id="22" name="Text 20"/>
          <p:cNvSpPr/>
          <p:nvPr/>
        </p:nvSpPr>
        <p:spPr>
          <a:xfrm>
            <a:off x="8092440" y="2478024"/>
            <a:ext cx="1682496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sz="1000" dirty="0"/>
          </a:p>
        </p:txBody>
      </p:sp>
      <p:sp>
        <p:nvSpPr>
          <p:cNvPr id="23" name="Text 21"/>
          <p:cNvSpPr/>
          <p:nvPr/>
        </p:nvSpPr>
        <p:spPr>
          <a:xfrm>
            <a:off x="8092440" y="2770632"/>
            <a:ext cx="1682496" cy="-18288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1150" dirty="0">
                <a:solidFill>
                  <a:srgbClr val="384144"/>
                </a:solidFill>
              </a:rPr>
              <a:t>[green/yellow/red]</a:t>
            </a:r>
            <a:endParaRPr lang="en-US" sz="1150" dirty="0"/>
          </a:p>
        </p:txBody>
      </p:sp>
      <p:sp>
        <p:nvSpPr>
          <p:cNvPr id="24" name="Shape 22"/>
          <p:cNvSpPr/>
          <p:nvPr/>
        </p:nvSpPr>
        <p:spPr>
          <a:xfrm>
            <a:off x="658368" y="3108960"/>
            <a:ext cx="2011680" cy="548640"/>
          </a:xfrm>
          <a:prstGeom prst="roundRect">
            <a:avLst>
              <a:gd name="adj" fmla="val 8333"/>
            </a:avLst>
          </a:prstGeom>
          <a:solidFill>
            <a:srgbClr val="FFFFFF"/>
          </a:solidFill>
          <a:ln w="12700">
            <a:solidFill>
              <a:srgbClr val="D8DDD7"/>
            </a:solidFill>
            <a:prstDash val="solid"/>
          </a:ln>
        </p:spPr>
      </p:sp>
      <p:sp>
        <p:nvSpPr>
          <p:cNvPr id="25" name="Text 23"/>
          <p:cNvSpPr/>
          <p:nvPr/>
        </p:nvSpPr>
        <p:spPr>
          <a:xfrm>
            <a:off x="822960" y="3255264"/>
            <a:ext cx="1682496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334766"/>
                </a:solidFill>
              </a:rPr>
              <a:t>[Goal 2]</a:t>
            </a:r>
            <a:endParaRPr lang="en-US" sz="1000" dirty="0"/>
          </a:p>
        </p:txBody>
      </p:sp>
      <p:sp>
        <p:nvSpPr>
          <p:cNvPr id="26" name="Text 24"/>
          <p:cNvSpPr/>
          <p:nvPr/>
        </p:nvSpPr>
        <p:spPr>
          <a:xfrm>
            <a:off x="822960" y="3547872"/>
            <a:ext cx="1682496" cy="-18288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endParaRPr lang="en-US" sz="1150" dirty="0"/>
          </a:p>
        </p:txBody>
      </p:sp>
      <p:sp>
        <p:nvSpPr>
          <p:cNvPr id="27" name="Shape 25"/>
          <p:cNvSpPr/>
          <p:nvPr/>
        </p:nvSpPr>
        <p:spPr>
          <a:xfrm>
            <a:off x="3081528" y="3108960"/>
            <a:ext cx="2011680" cy="548640"/>
          </a:xfrm>
          <a:prstGeom prst="roundRect">
            <a:avLst>
              <a:gd name="adj" fmla="val 8333"/>
            </a:avLst>
          </a:prstGeom>
          <a:solidFill>
            <a:srgbClr val="FFFFFF"/>
          </a:solidFill>
          <a:ln w="12700">
            <a:solidFill>
              <a:srgbClr val="D8DDD7"/>
            </a:solidFill>
            <a:prstDash val="solid"/>
          </a:ln>
        </p:spPr>
      </p:sp>
      <p:sp>
        <p:nvSpPr>
          <p:cNvPr id="28" name="Text 26"/>
          <p:cNvSpPr/>
          <p:nvPr/>
        </p:nvSpPr>
        <p:spPr>
          <a:xfrm>
            <a:off x="3246120" y="3255264"/>
            <a:ext cx="1682496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sz="1000" dirty="0"/>
          </a:p>
        </p:txBody>
      </p:sp>
      <p:sp>
        <p:nvSpPr>
          <p:cNvPr id="29" name="Text 27"/>
          <p:cNvSpPr/>
          <p:nvPr/>
        </p:nvSpPr>
        <p:spPr>
          <a:xfrm>
            <a:off x="3246120" y="3547872"/>
            <a:ext cx="1682496" cy="-18288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1150" dirty="0">
                <a:solidFill>
                  <a:srgbClr val="384144"/>
                </a:solidFill>
              </a:rPr>
              <a:t>[target]</a:t>
            </a:r>
            <a:endParaRPr lang="en-US" sz="1150" dirty="0"/>
          </a:p>
        </p:txBody>
      </p:sp>
      <p:sp>
        <p:nvSpPr>
          <p:cNvPr id="30" name="Shape 28"/>
          <p:cNvSpPr/>
          <p:nvPr/>
        </p:nvSpPr>
        <p:spPr>
          <a:xfrm>
            <a:off x="5504688" y="3108960"/>
            <a:ext cx="2011680" cy="548640"/>
          </a:xfrm>
          <a:prstGeom prst="roundRect">
            <a:avLst>
              <a:gd name="adj" fmla="val 8333"/>
            </a:avLst>
          </a:prstGeom>
          <a:solidFill>
            <a:srgbClr val="FFFFFF"/>
          </a:solidFill>
          <a:ln w="12700">
            <a:solidFill>
              <a:srgbClr val="D8DDD7"/>
            </a:solidFill>
            <a:prstDash val="solid"/>
          </a:ln>
        </p:spPr>
      </p:sp>
      <p:sp>
        <p:nvSpPr>
          <p:cNvPr id="31" name="Text 29"/>
          <p:cNvSpPr/>
          <p:nvPr/>
        </p:nvSpPr>
        <p:spPr>
          <a:xfrm>
            <a:off x="5669280" y="3255264"/>
            <a:ext cx="1682496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sz="1000" dirty="0"/>
          </a:p>
        </p:txBody>
      </p:sp>
      <p:sp>
        <p:nvSpPr>
          <p:cNvPr id="32" name="Text 30"/>
          <p:cNvSpPr/>
          <p:nvPr/>
        </p:nvSpPr>
        <p:spPr>
          <a:xfrm>
            <a:off x="5669280" y="3547872"/>
            <a:ext cx="1682496" cy="-18288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1150" dirty="0">
                <a:solidFill>
                  <a:srgbClr val="384144"/>
                </a:solidFill>
              </a:rPr>
              <a:t>[actual]</a:t>
            </a:r>
            <a:endParaRPr lang="en-US" sz="1150" dirty="0"/>
          </a:p>
        </p:txBody>
      </p:sp>
      <p:sp>
        <p:nvSpPr>
          <p:cNvPr id="33" name="Shape 31"/>
          <p:cNvSpPr/>
          <p:nvPr/>
        </p:nvSpPr>
        <p:spPr>
          <a:xfrm>
            <a:off x="7927848" y="3108960"/>
            <a:ext cx="2011680" cy="548640"/>
          </a:xfrm>
          <a:prstGeom prst="roundRect">
            <a:avLst>
              <a:gd name="adj" fmla="val 8333"/>
            </a:avLst>
          </a:prstGeom>
          <a:solidFill>
            <a:srgbClr val="FFFFFF"/>
          </a:solidFill>
          <a:ln w="12700">
            <a:solidFill>
              <a:srgbClr val="D8DDD7"/>
            </a:solidFill>
            <a:prstDash val="solid"/>
          </a:ln>
        </p:spPr>
      </p:sp>
      <p:sp>
        <p:nvSpPr>
          <p:cNvPr id="34" name="Text 32"/>
          <p:cNvSpPr/>
          <p:nvPr/>
        </p:nvSpPr>
        <p:spPr>
          <a:xfrm>
            <a:off x="8092440" y="3255264"/>
            <a:ext cx="1682496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sz="1000" dirty="0"/>
          </a:p>
        </p:txBody>
      </p:sp>
      <p:sp>
        <p:nvSpPr>
          <p:cNvPr id="35" name="Text 33"/>
          <p:cNvSpPr/>
          <p:nvPr/>
        </p:nvSpPr>
        <p:spPr>
          <a:xfrm>
            <a:off x="8092440" y="3547872"/>
            <a:ext cx="1682496" cy="-18288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1150" dirty="0">
                <a:solidFill>
                  <a:srgbClr val="384144"/>
                </a:solidFill>
              </a:rPr>
              <a:t>[green/yellow/red]</a:t>
            </a:r>
            <a:endParaRPr lang="en-US" sz="1150" dirty="0"/>
          </a:p>
        </p:txBody>
      </p:sp>
      <p:sp>
        <p:nvSpPr>
          <p:cNvPr id="36" name="Shape 34"/>
          <p:cNvSpPr/>
          <p:nvPr/>
        </p:nvSpPr>
        <p:spPr>
          <a:xfrm>
            <a:off x="658368" y="3886200"/>
            <a:ext cx="2011680" cy="548640"/>
          </a:xfrm>
          <a:prstGeom prst="roundRect">
            <a:avLst>
              <a:gd name="adj" fmla="val 8333"/>
            </a:avLst>
          </a:prstGeom>
          <a:solidFill>
            <a:srgbClr val="FFFDF8"/>
          </a:solidFill>
          <a:ln w="12700">
            <a:solidFill>
              <a:srgbClr val="D8DDD7"/>
            </a:solidFill>
            <a:prstDash val="solid"/>
          </a:ln>
        </p:spPr>
      </p:sp>
      <p:sp>
        <p:nvSpPr>
          <p:cNvPr id="37" name="Text 35"/>
          <p:cNvSpPr/>
          <p:nvPr/>
        </p:nvSpPr>
        <p:spPr>
          <a:xfrm>
            <a:off x="822960" y="4032504"/>
            <a:ext cx="1682496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334766"/>
                </a:solidFill>
              </a:rPr>
              <a:t>[Goal 3]</a:t>
            </a:r>
            <a:endParaRPr lang="en-US" sz="1000" dirty="0"/>
          </a:p>
        </p:txBody>
      </p:sp>
      <p:sp>
        <p:nvSpPr>
          <p:cNvPr id="38" name="Text 36"/>
          <p:cNvSpPr/>
          <p:nvPr/>
        </p:nvSpPr>
        <p:spPr>
          <a:xfrm>
            <a:off x="822960" y="4325112"/>
            <a:ext cx="1682496" cy="-18288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endParaRPr lang="en-US" sz="1150" dirty="0"/>
          </a:p>
        </p:txBody>
      </p:sp>
      <p:sp>
        <p:nvSpPr>
          <p:cNvPr id="39" name="Shape 37"/>
          <p:cNvSpPr/>
          <p:nvPr/>
        </p:nvSpPr>
        <p:spPr>
          <a:xfrm>
            <a:off x="3081528" y="3886200"/>
            <a:ext cx="2011680" cy="548640"/>
          </a:xfrm>
          <a:prstGeom prst="roundRect">
            <a:avLst>
              <a:gd name="adj" fmla="val 8333"/>
            </a:avLst>
          </a:prstGeom>
          <a:solidFill>
            <a:srgbClr val="FFFDF8"/>
          </a:solidFill>
          <a:ln w="12700">
            <a:solidFill>
              <a:srgbClr val="D8DDD7"/>
            </a:solidFill>
            <a:prstDash val="solid"/>
          </a:ln>
        </p:spPr>
      </p:sp>
      <p:sp>
        <p:nvSpPr>
          <p:cNvPr id="40" name="Text 38"/>
          <p:cNvSpPr/>
          <p:nvPr/>
        </p:nvSpPr>
        <p:spPr>
          <a:xfrm>
            <a:off x="3246120" y="4032504"/>
            <a:ext cx="1682496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sz="1000" dirty="0"/>
          </a:p>
        </p:txBody>
      </p:sp>
      <p:sp>
        <p:nvSpPr>
          <p:cNvPr id="41" name="Text 39"/>
          <p:cNvSpPr/>
          <p:nvPr/>
        </p:nvSpPr>
        <p:spPr>
          <a:xfrm>
            <a:off x="3246120" y="4325112"/>
            <a:ext cx="1682496" cy="-18288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1150" dirty="0">
                <a:solidFill>
                  <a:srgbClr val="384144"/>
                </a:solidFill>
              </a:rPr>
              <a:t>[target]</a:t>
            </a:r>
            <a:endParaRPr lang="en-US" sz="1150" dirty="0"/>
          </a:p>
        </p:txBody>
      </p:sp>
      <p:sp>
        <p:nvSpPr>
          <p:cNvPr id="42" name="Shape 40"/>
          <p:cNvSpPr/>
          <p:nvPr/>
        </p:nvSpPr>
        <p:spPr>
          <a:xfrm>
            <a:off x="5504688" y="3886200"/>
            <a:ext cx="2011680" cy="548640"/>
          </a:xfrm>
          <a:prstGeom prst="roundRect">
            <a:avLst>
              <a:gd name="adj" fmla="val 8333"/>
            </a:avLst>
          </a:prstGeom>
          <a:solidFill>
            <a:srgbClr val="FFFDF8"/>
          </a:solidFill>
          <a:ln w="12700">
            <a:solidFill>
              <a:srgbClr val="D8DDD7"/>
            </a:solidFill>
            <a:prstDash val="solid"/>
          </a:ln>
        </p:spPr>
      </p:sp>
      <p:sp>
        <p:nvSpPr>
          <p:cNvPr id="43" name="Text 41"/>
          <p:cNvSpPr/>
          <p:nvPr/>
        </p:nvSpPr>
        <p:spPr>
          <a:xfrm>
            <a:off x="5669280" y="4032504"/>
            <a:ext cx="1682496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sz="1000" dirty="0"/>
          </a:p>
        </p:txBody>
      </p:sp>
      <p:sp>
        <p:nvSpPr>
          <p:cNvPr id="44" name="Text 42"/>
          <p:cNvSpPr/>
          <p:nvPr/>
        </p:nvSpPr>
        <p:spPr>
          <a:xfrm>
            <a:off x="5669280" y="4325112"/>
            <a:ext cx="1682496" cy="-18288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1150" dirty="0">
                <a:solidFill>
                  <a:srgbClr val="384144"/>
                </a:solidFill>
              </a:rPr>
              <a:t>[actual]</a:t>
            </a:r>
            <a:endParaRPr lang="en-US" sz="1150" dirty="0"/>
          </a:p>
        </p:txBody>
      </p:sp>
      <p:sp>
        <p:nvSpPr>
          <p:cNvPr id="45" name="Shape 43"/>
          <p:cNvSpPr/>
          <p:nvPr/>
        </p:nvSpPr>
        <p:spPr>
          <a:xfrm>
            <a:off x="7927848" y="3886200"/>
            <a:ext cx="2011680" cy="548640"/>
          </a:xfrm>
          <a:prstGeom prst="roundRect">
            <a:avLst>
              <a:gd name="adj" fmla="val 8333"/>
            </a:avLst>
          </a:prstGeom>
          <a:solidFill>
            <a:srgbClr val="FFFDF8"/>
          </a:solidFill>
          <a:ln w="12700">
            <a:solidFill>
              <a:srgbClr val="D8DDD7"/>
            </a:solidFill>
            <a:prstDash val="solid"/>
          </a:ln>
        </p:spPr>
      </p:sp>
      <p:sp>
        <p:nvSpPr>
          <p:cNvPr id="46" name="Text 44"/>
          <p:cNvSpPr/>
          <p:nvPr/>
        </p:nvSpPr>
        <p:spPr>
          <a:xfrm>
            <a:off x="8092440" y="4032504"/>
            <a:ext cx="1682496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sz="1000" dirty="0"/>
          </a:p>
        </p:txBody>
      </p:sp>
      <p:sp>
        <p:nvSpPr>
          <p:cNvPr id="47" name="Text 45"/>
          <p:cNvSpPr/>
          <p:nvPr/>
        </p:nvSpPr>
        <p:spPr>
          <a:xfrm>
            <a:off x="8092440" y="4325112"/>
            <a:ext cx="1682496" cy="-18288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1150" dirty="0">
                <a:solidFill>
                  <a:srgbClr val="384144"/>
                </a:solidFill>
              </a:rPr>
              <a:t>[green/yellow/red]</a:t>
            </a:r>
            <a:endParaRPr lang="en-US" sz="115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FBFAF6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88952" cy="164592"/>
          </a:xfrm>
          <a:prstGeom prst="rect">
            <a:avLst/>
          </a:prstGeom>
          <a:solidFill>
            <a:srgbClr val="334766"/>
          </a:solidFill>
          <a:ln/>
        </p:spPr>
      </p:sp>
      <p:sp>
        <p:nvSpPr>
          <p:cNvPr id="3" name="Text 1"/>
          <p:cNvSpPr/>
          <p:nvPr/>
        </p:nvSpPr>
        <p:spPr>
          <a:xfrm>
            <a:off x="566928" y="6345936"/>
            <a:ext cx="274320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850" b="1" dirty="0">
                <a:solidFill>
                  <a:srgbClr val="334766"/>
                </a:solidFill>
              </a:rPr>
              <a:t>Almagreta interview portfolio</a:t>
            </a:r>
            <a:endParaRPr lang="en-US" sz="850" dirty="0"/>
          </a:p>
        </p:txBody>
      </p:sp>
      <p:sp>
        <p:nvSpPr>
          <p:cNvPr id="4" name="Text 2"/>
          <p:cNvSpPr/>
          <p:nvPr/>
        </p:nvSpPr>
        <p:spPr>
          <a:xfrm>
            <a:off x="11137392" y="6236208"/>
            <a:ext cx="4572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334766"/>
                </a:solidFill>
              </a:rPr>
              <a:t>04</a:t>
            </a:r>
            <a:endParaRPr lang="en-US" sz="900" dirty="0"/>
          </a:p>
        </p:txBody>
      </p:sp>
      <p:sp>
        <p:nvSpPr>
          <p:cNvPr id="5" name="Text 3"/>
          <p:cNvSpPr/>
          <p:nvPr/>
        </p:nvSpPr>
        <p:spPr>
          <a:xfrm>
            <a:off x="566928" y="530352"/>
            <a:ext cx="438912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334766"/>
                </a:solidFill>
              </a:rPr>
              <a:t>METRICS</a:t>
            </a:r>
            <a:endParaRPr lang="en-US" sz="900" dirty="0"/>
          </a:p>
        </p:txBody>
      </p:sp>
      <p:sp>
        <p:nvSpPr>
          <p:cNvPr id="6" name="Text 4"/>
          <p:cNvSpPr/>
          <p:nvPr/>
        </p:nvSpPr>
        <p:spPr>
          <a:xfrm>
            <a:off x="566928" y="859536"/>
            <a:ext cx="8961120" cy="50292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2500" b="1" dirty="0">
                <a:solidFill>
                  <a:srgbClr val="1F2528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Metric Movement</a:t>
            </a:r>
            <a:endParaRPr lang="en-US" sz="2500" dirty="0"/>
          </a:p>
        </p:txBody>
      </p:sp>
      <p:sp>
        <p:nvSpPr>
          <p:cNvPr id="7" name="Text 5"/>
          <p:cNvSpPr/>
          <p:nvPr/>
        </p:nvSpPr>
        <p:spPr>
          <a:xfrm>
            <a:off x="585216" y="1426464"/>
            <a:ext cx="9875520" cy="384048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1250" dirty="0">
                <a:solidFill>
                  <a:srgbClr val="5E686B"/>
                </a:solidFill>
              </a:rPr>
              <a:t>Show what moved and why it matters.</a:t>
            </a:r>
            <a:endParaRPr lang="en-US" sz="1250" dirty="0"/>
          </a:p>
        </p:txBody>
      </p:sp>
      <p:sp>
        <p:nvSpPr>
          <p:cNvPr id="8" name="Shape 6"/>
          <p:cNvSpPr/>
          <p:nvPr/>
        </p:nvSpPr>
        <p:spPr>
          <a:xfrm>
            <a:off x="777240" y="2011680"/>
            <a:ext cx="2560320" cy="1874520"/>
          </a:xfrm>
          <a:prstGeom prst="roundRect">
            <a:avLst>
              <a:gd name="adj" fmla="val 2439"/>
            </a:avLst>
          </a:prstGeom>
          <a:solidFill>
            <a:srgbClr val="FFFFFF"/>
          </a:solidFill>
          <a:ln w="12700">
            <a:solidFill>
              <a:srgbClr val="D8DDD7"/>
            </a:solidFill>
            <a:prstDash val="solid"/>
          </a:ln>
        </p:spPr>
      </p:sp>
      <p:sp>
        <p:nvSpPr>
          <p:cNvPr id="9" name="Text 7"/>
          <p:cNvSpPr/>
          <p:nvPr/>
        </p:nvSpPr>
        <p:spPr>
          <a:xfrm>
            <a:off x="941832" y="2157984"/>
            <a:ext cx="2231136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334766"/>
                </a:solidFill>
              </a:rPr>
              <a:t>Up</a:t>
            </a:r>
            <a:endParaRPr lang="en-US" sz="1000" dirty="0"/>
          </a:p>
        </p:txBody>
      </p:sp>
      <p:sp>
        <p:nvSpPr>
          <p:cNvPr id="10" name="Text 8"/>
          <p:cNvSpPr/>
          <p:nvPr/>
        </p:nvSpPr>
        <p:spPr>
          <a:xfrm>
            <a:off x="941832" y="2450592"/>
            <a:ext cx="2231136" cy="1307592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1150" dirty="0">
                <a:solidFill>
                  <a:srgbClr val="384144"/>
                </a:solidFill>
              </a:rPr>
              <a:t>[Metric improved]</a:t>
            </a:r>
            <a:endParaRPr lang="en-US" sz="1150" dirty="0"/>
          </a:p>
          <a:p>
            <a:pPr indent="0" marL="0">
              <a:buNone/>
            </a:pPr>
            <a:r>
              <a:rPr lang="en-US" sz="1150" dirty="0">
                <a:solidFill>
                  <a:srgbClr val="384144"/>
                </a:solidFill>
              </a:rPr>
              <a:t>[Likely driver]</a:t>
            </a:r>
            <a:endParaRPr lang="en-US" sz="1150" dirty="0"/>
          </a:p>
        </p:txBody>
      </p:sp>
      <p:sp>
        <p:nvSpPr>
          <p:cNvPr id="11" name="Shape 9"/>
          <p:cNvSpPr/>
          <p:nvPr/>
        </p:nvSpPr>
        <p:spPr>
          <a:xfrm>
            <a:off x="3703320" y="2011680"/>
            <a:ext cx="2560320" cy="1874520"/>
          </a:xfrm>
          <a:prstGeom prst="roundRect">
            <a:avLst>
              <a:gd name="adj" fmla="val 2439"/>
            </a:avLst>
          </a:prstGeom>
          <a:solidFill>
            <a:srgbClr val="FFFDF8"/>
          </a:solidFill>
          <a:ln w="12700">
            <a:solidFill>
              <a:srgbClr val="D8DDD7"/>
            </a:solidFill>
            <a:prstDash val="solid"/>
          </a:ln>
        </p:spPr>
      </p:sp>
      <p:sp>
        <p:nvSpPr>
          <p:cNvPr id="12" name="Text 10"/>
          <p:cNvSpPr/>
          <p:nvPr/>
        </p:nvSpPr>
        <p:spPr>
          <a:xfrm>
            <a:off x="3867912" y="2157984"/>
            <a:ext cx="2231136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334766"/>
                </a:solidFill>
              </a:rPr>
              <a:t>Flat</a:t>
            </a:r>
            <a:endParaRPr lang="en-US" sz="1000" dirty="0"/>
          </a:p>
        </p:txBody>
      </p:sp>
      <p:sp>
        <p:nvSpPr>
          <p:cNvPr id="13" name="Text 11"/>
          <p:cNvSpPr/>
          <p:nvPr/>
        </p:nvSpPr>
        <p:spPr>
          <a:xfrm>
            <a:off x="3867912" y="2450592"/>
            <a:ext cx="2231136" cy="1307592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1150" dirty="0">
                <a:solidFill>
                  <a:srgbClr val="384144"/>
                </a:solidFill>
              </a:rPr>
              <a:t>[Metric stable]</a:t>
            </a:r>
            <a:endParaRPr lang="en-US" sz="1150" dirty="0"/>
          </a:p>
          <a:p>
            <a:pPr indent="0" marL="0">
              <a:buNone/>
            </a:pPr>
            <a:r>
              <a:rPr lang="en-US" sz="1150" dirty="0">
                <a:solidFill>
                  <a:srgbClr val="384144"/>
                </a:solidFill>
              </a:rPr>
              <a:t>[Interpretation]</a:t>
            </a:r>
            <a:endParaRPr lang="en-US" sz="1150" dirty="0"/>
          </a:p>
        </p:txBody>
      </p:sp>
      <p:sp>
        <p:nvSpPr>
          <p:cNvPr id="14" name="Shape 12"/>
          <p:cNvSpPr/>
          <p:nvPr/>
        </p:nvSpPr>
        <p:spPr>
          <a:xfrm>
            <a:off x="6629400" y="2011680"/>
            <a:ext cx="2560320" cy="1874520"/>
          </a:xfrm>
          <a:prstGeom prst="roundRect">
            <a:avLst>
              <a:gd name="adj" fmla="val 2439"/>
            </a:avLst>
          </a:prstGeom>
          <a:solidFill>
            <a:srgbClr val="FFFFFF"/>
          </a:solidFill>
          <a:ln w="12700">
            <a:solidFill>
              <a:srgbClr val="D8DDD7"/>
            </a:solidFill>
            <a:prstDash val="solid"/>
          </a:ln>
        </p:spPr>
      </p:sp>
      <p:sp>
        <p:nvSpPr>
          <p:cNvPr id="15" name="Text 13"/>
          <p:cNvSpPr/>
          <p:nvPr/>
        </p:nvSpPr>
        <p:spPr>
          <a:xfrm>
            <a:off x="6793992" y="2157984"/>
            <a:ext cx="2231136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334766"/>
                </a:solidFill>
              </a:rPr>
              <a:t>Down</a:t>
            </a:r>
            <a:endParaRPr lang="en-US" sz="1000" dirty="0"/>
          </a:p>
        </p:txBody>
      </p:sp>
      <p:sp>
        <p:nvSpPr>
          <p:cNvPr id="16" name="Text 14"/>
          <p:cNvSpPr/>
          <p:nvPr/>
        </p:nvSpPr>
        <p:spPr>
          <a:xfrm>
            <a:off x="6793992" y="2450592"/>
            <a:ext cx="2231136" cy="1307592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1150" dirty="0">
                <a:solidFill>
                  <a:srgbClr val="384144"/>
                </a:solidFill>
              </a:rPr>
              <a:t>[Metric declined]</a:t>
            </a:r>
            <a:endParaRPr lang="en-US" sz="1150" dirty="0"/>
          </a:p>
          <a:p>
            <a:pPr indent="0" marL="0">
              <a:buNone/>
            </a:pPr>
            <a:r>
              <a:rPr lang="en-US" sz="1150" dirty="0">
                <a:solidFill>
                  <a:srgbClr val="384144"/>
                </a:solidFill>
              </a:rPr>
              <a:t>[Action needed]</a:t>
            </a:r>
            <a:endParaRPr lang="en-US" sz="115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FBFAF6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88952" cy="164592"/>
          </a:xfrm>
          <a:prstGeom prst="rect">
            <a:avLst/>
          </a:prstGeom>
          <a:solidFill>
            <a:srgbClr val="334766"/>
          </a:solidFill>
          <a:ln/>
        </p:spPr>
      </p:sp>
      <p:sp>
        <p:nvSpPr>
          <p:cNvPr id="3" name="Text 1"/>
          <p:cNvSpPr/>
          <p:nvPr/>
        </p:nvSpPr>
        <p:spPr>
          <a:xfrm>
            <a:off x="566928" y="6345936"/>
            <a:ext cx="274320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850" b="1" dirty="0">
                <a:solidFill>
                  <a:srgbClr val="334766"/>
                </a:solidFill>
              </a:rPr>
              <a:t>Almagreta interview portfolio</a:t>
            </a:r>
            <a:endParaRPr lang="en-US" sz="850" dirty="0"/>
          </a:p>
        </p:txBody>
      </p:sp>
      <p:sp>
        <p:nvSpPr>
          <p:cNvPr id="4" name="Text 2"/>
          <p:cNvSpPr/>
          <p:nvPr/>
        </p:nvSpPr>
        <p:spPr>
          <a:xfrm>
            <a:off x="11137392" y="6236208"/>
            <a:ext cx="4572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334766"/>
                </a:solidFill>
              </a:rPr>
              <a:t>05</a:t>
            </a:r>
            <a:endParaRPr lang="en-US" sz="900" dirty="0"/>
          </a:p>
        </p:txBody>
      </p:sp>
      <p:sp>
        <p:nvSpPr>
          <p:cNvPr id="5" name="Text 3"/>
          <p:cNvSpPr/>
          <p:nvPr/>
        </p:nvSpPr>
        <p:spPr>
          <a:xfrm>
            <a:off x="566928" y="530352"/>
            <a:ext cx="438912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334766"/>
                </a:solidFill>
              </a:rPr>
              <a:t>VARIANCE</a:t>
            </a:r>
            <a:endParaRPr lang="en-US" sz="900" dirty="0"/>
          </a:p>
        </p:txBody>
      </p:sp>
      <p:sp>
        <p:nvSpPr>
          <p:cNvPr id="6" name="Text 4"/>
          <p:cNvSpPr/>
          <p:nvPr/>
        </p:nvSpPr>
        <p:spPr>
          <a:xfrm>
            <a:off x="566928" y="859536"/>
            <a:ext cx="8961120" cy="50292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2500" b="1" dirty="0">
                <a:solidFill>
                  <a:srgbClr val="1F2528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What Explains the Gap</a:t>
            </a:r>
            <a:endParaRPr lang="en-US" sz="2500" dirty="0"/>
          </a:p>
        </p:txBody>
      </p:sp>
      <p:sp>
        <p:nvSpPr>
          <p:cNvPr id="7" name="Text 5"/>
          <p:cNvSpPr/>
          <p:nvPr/>
        </p:nvSpPr>
        <p:spPr>
          <a:xfrm>
            <a:off x="585216" y="1426464"/>
            <a:ext cx="9875520" cy="384048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1250" dirty="0">
                <a:solidFill>
                  <a:srgbClr val="5E686B"/>
                </a:solidFill>
              </a:rPr>
              <a:t>Use this slide for causes, not excuses.</a:t>
            </a:r>
            <a:endParaRPr lang="en-US" sz="1250" dirty="0"/>
          </a:p>
        </p:txBody>
      </p:sp>
      <p:sp>
        <p:nvSpPr>
          <p:cNvPr id="8" name="Text 6"/>
          <p:cNvSpPr/>
          <p:nvPr/>
        </p:nvSpPr>
        <p:spPr>
          <a:xfrm>
            <a:off x="749808" y="1975104"/>
            <a:ext cx="7498080" cy="278892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r>
              <a:rPr lang="en-US" sz="1350" dirty="0">
                <a:solidFill>
                  <a:srgbClr val="384144"/>
                </a:solidFill>
              </a:rPr>
              <a:t>Plan assumption that was wrong: [assumption].</a:t>
            </a:r>
            <a:endParaRPr lang="en-US" sz="1350" dirty="0"/>
          </a:p>
          <a:p>
            <a:r>
              <a:rPr lang="en-US" sz="1350" dirty="0">
                <a:solidFill>
                  <a:srgbClr val="384144"/>
                </a:solidFill>
              </a:rPr>
              <a:t>Operational blocker: [process, staffing, vendor, system, handoff].</a:t>
            </a:r>
            <a:endParaRPr lang="en-US" sz="1350" dirty="0"/>
          </a:p>
          <a:p>
            <a:r>
              <a:rPr lang="en-US" sz="1350" dirty="0">
                <a:solidFill>
                  <a:srgbClr val="384144"/>
                </a:solidFill>
              </a:rPr>
              <a:t>External factor: [market, customer, seasonality, policy, dependency].</a:t>
            </a:r>
            <a:endParaRPr lang="en-US" sz="1350" dirty="0"/>
          </a:p>
          <a:p>
            <a:r>
              <a:rPr lang="en-US" sz="1350" dirty="0">
                <a:solidFill>
                  <a:srgbClr val="384144"/>
                </a:solidFill>
              </a:rPr>
              <a:t>What changes next: [adjustment].</a:t>
            </a:r>
            <a:endParaRPr lang="en-US" sz="135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FBFAF6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88952" cy="164592"/>
          </a:xfrm>
          <a:prstGeom prst="rect">
            <a:avLst/>
          </a:prstGeom>
          <a:solidFill>
            <a:srgbClr val="334766"/>
          </a:solidFill>
          <a:ln/>
        </p:spPr>
      </p:sp>
      <p:sp>
        <p:nvSpPr>
          <p:cNvPr id="3" name="Text 1"/>
          <p:cNvSpPr/>
          <p:nvPr/>
        </p:nvSpPr>
        <p:spPr>
          <a:xfrm>
            <a:off x="566928" y="6345936"/>
            <a:ext cx="274320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850" b="1" dirty="0">
                <a:solidFill>
                  <a:srgbClr val="334766"/>
                </a:solidFill>
              </a:rPr>
              <a:t>Almagreta interview portfolio</a:t>
            </a:r>
            <a:endParaRPr lang="en-US" sz="850" dirty="0"/>
          </a:p>
        </p:txBody>
      </p:sp>
      <p:sp>
        <p:nvSpPr>
          <p:cNvPr id="4" name="Text 2"/>
          <p:cNvSpPr/>
          <p:nvPr/>
        </p:nvSpPr>
        <p:spPr>
          <a:xfrm>
            <a:off x="11137392" y="6236208"/>
            <a:ext cx="4572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334766"/>
                </a:solidFill>
              </a:rPr>
              <a:t>06</a:t>
            </a:r>
            <a:endParaRPr lang="en-US" sz="900" dirty="0"/>
          </a:p>
        </p:txBody>
      </p:sp>
      <p:sp>
        <p:nvSpPr>
          <p:cNvPr id="5" name="Text 3"/>
          <p:cNvSpPr/>
          <p:nvPr/>
        </p:nvSpPr>
        <p:spPr>
          <a:xfrm>
            <a:off x="566928" y="530352"/>
            <a:ext cx="438912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334766"/>
                </a:solidFill>
              </a:rPr>
              <a:t>BLOCKERS</a:t>
            </a:r>
            <a:endParaRPr lang="en-US" sz="900" dirty="0"/>
          </a:p>
        </p:txBody>
      </p:sp>
      <p:sp>
        <p:nvSpPr>
          <p:cNvPr id="6" name="Text 4"/>
          <p:cNvSpPr/>
          <p:nvPr/>
        </p:nvSpPr>
        <p:spPr>
          <a:xfrm>
            <a:off x="566928" y="859536"/>
            <a:ext cx="8961120" cy="50292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2500" b="1" dirty="0">
                <a:solidFill>
                  <a:srgbClr val="1F2528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Blocked Work and Escalations</a:t>
            </a:r>
            <a:endParaRPr lang="en-US" sz="2500" dirty="0"/>
          </a:p>
        </p:txBody>
      </p:sp>
      <p:sp>
        <p:nvSpPr>
          <p:cNvPr id="7" name="Text 5"/>
          <p:cNvSpPr/>
          <p:nvPr/>
        </p:nvSpPr>
        <p:spPr>
          <a:xfrm>
            <a:off x="585216" y="1426464"/>
            <a:ext cx="9875520" cy="384048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1250" dirty="0">
                <a:solidFill>
                  <a:srgbClr val="5E686B"/>
                </a:solidFill>
              </a:rPr>
              <a:t>Make ownership and decisions visible.</a:t>
            </a:r>
            <a:endParaRPr lang="en-US" sz="1250" dirty="0"/>
          </a:p>
        </p:txBody>
      </p:sp>
      <p:sp>
        <p:nvSpPr>
          <p:cNvPr id="8" name="Shape 6"/>
          <p:cNvSpPr/>
          <p:nvPr/>
        </p:nvSpPr>
        <p:spPr>
          <a:xfrm>
            <a:off x="713232" y="2148840"/>
            <a:ext cx="2011680" cy="1554480"/>
          </a:xfrm>
          <a:prstGeom prst="roundRect">
            <a:avLst>
              <a:gd name="adj" fmla="val 2941"/>
            </a:avLst>
          </a:prstGeom>
          <a:solidFill>
            <a:srgbClr val="FFFFFF"/>
          </a:solidFill>
          <a:ln w="12700">
            <a:solidFill>
              <a:srgbClr val="D8DDD7"/>
            </a:solidFill>
            <a:prstDash val="solid"/>
          </a:ln>
        </p:spPr>
      </p:sp>
      <p:sp>
        <p:nvSpPr>
          <p:cNvPr id="9" name="Text 7"/>
          <p:cNvSpPr/>
          <p:nvPr/>
        </p:nvSpPr>
        <p:spPr>
          <a:xfrm>
            <a:off x="877824" y="2295144"/>
            <a:ext cx="1682496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334766"/>
                </a:solidFill>
              </a:rPr>
              <a:t>Blocker</a:t>
            </a:r>
            <a:endParaRPr lang="en-US" sz="1000" dirty="0"/>
          </a:p>
        </p:txBody>
      </p:sp>
      <p:sp>
        <p:nvSpPr>
          <p:cNvPr id="10" name="Text 8"/>
          <p:cNvSpPr/>
          <p:nvPr/>
        </p:nvSpPr>
        <p:spPr>
          <a:xfrm>
            <a:off x="877824" y="2587752"/>
            <a:ext cx="1682496" cy="987552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1150" dirty="0">
                <a:solidFill>
                  <a:srgbClr val="384144"/>
                </a:solidFill>
              </a:rPr>
              <a:t>[blocker]</a:t>
            </a:r>
            <a:endParaRPr lang="en-US" sz="1150" dirty="0"/>
          </a:p>
        </p:txBody>
      </p:sp>
      <p:sp>
        <p:nvSpPr>
          <p:cNvPr id="11" name="Shape 9"/>
          <p:cNvSpPr/>
          <p:nvPr/>
        </p:nvSpPr>
        <p:spPr>
          <a:xfrm>
            <a:off x="3136392" y="2148840"/>
            <a:ext cx="2011680" cy="1554480"/>
          </a:xfrm>
          <a:prstGeom prst="roundRect">
            <a:avLst>
              <a:gd name="adj" fmla="val 2941"/>
            </a:avLst>
          </a:prstGeom>
          <a:solidFill>
            <a:srgbClr val="FFFDF8"/>
          </a:solidFill>
          <a:ln w="12700">
            <a:solidFill>
              <a:srgbClr val="D8DDD7"/>
            </a:solidFill>
            <a:prstDash val="solid"/>
          </a:ln>
        </p:spPr>
      </p:sp>
      <p:sp>
        <p:nvSpPr>
          <p:cNvPr id="12" name="Text 10"/>
          <p:cNvSpPr/>
          <p:nvPr/>
        </p:nvSpPr>
        <p:spPr>
          <a:xfrm>
            <a:off x="3300984" y="2295144"/>
            <a:ext cx="1682496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334766"/>
                </a:solidFill>
              </a:rPr>
              <a:t>Impact</a:t>
            </a:r>
            <a:endParaRPr lang="en-US" sz="1000" dirty="0"/>
          </a:p>
        </p:txBody>
      </p:sp>
      <p:sp>
        <p:nvSpPr>
          <p:cNvPr id="13" name="Text 11"/>
          <p:cNvSpPr/>
          <p:nvPr/>
        </p:nvSpPr>
        <p:spPr>
          <a:xfrm>
            <a:off x="3300984" y="2587752"/>
            <a:ext cx="1682496" cy="987552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1150" dirty="0">
                <a:solidFill>
                  <a:srgbClr val="384144"/>
                </a:solidFill>
              </a:rPr>
              <a:t>[impact]</a:t>
            </a:r>
            <a:endParaRPr lang="en-US" sz="1150" dirty="0"/>
          </a:p>
        </p:txBody>
      </p:sp>
      <p:sp>
        <p:nvSpPr>
          <p:cNvPr id="14" name="Shape 12"/>
          <p:cNvSpPr/>
          <p:nvPr/>
        </p:nvSpPr>
        <p:spPr>
          <a:xfrm>
            <a:off x="5559552" y="2148840"/>
            <a:ext cx="2011680" cy="1554480"/>
          </a:xfrm>
          <a:prstGeom prst="roundRect">
            <a:avLst>
              <a:gd name="adj" fmla="val 2941"/>
            </a:avLst>
          </a:prstGeom>
          <a:solidFill>
            <a:srgbClr val="FFFFFF"/>
          </a:solidFill>
          <a:ln w="12700">
            <a:solidFill>
              <a:srgbClr val="D8DDD7"/>
            </a:solidFill>
            <a:prstDash val="solid"/>
          </a:ln>
        </p:spPr>
      </p:sp>
      <p:sp>
        <p:nvSpPr>
          <p:cNvPr id="15" name="Text 13"/>
          <p:cNvSpPr/>
          <p:nvPr/>
        </p:nvSpPr>
        <p:spPr>
          <a:xfrm>
            <a:off x="5724144" y="2295144"/>
            <a:ext cx="1682496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334766"/>
                </a:solidFill>
              </a:rPr>
              <a:t>Owner</a:t>
            </a:r>
            <a:endParaRPr lang="en-US" sz="1000" dirty="0"/>
          </a:p>
        </p:txBody>
      </p:sp>
      <p:sp>
        <p:nvSpPr>
          <p:cNvPr id="16" name="Text 14"/>
          <p:cNvSpPr/>
          <p:nvPr/>
        </p:nvSpPr>
        <p:spPr>
          <a:xfrm>
            <a:off x="5724144" y="2587752"/>
            <a:ext cx="1682496" cy="987552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1150" dirty="0">
                <a:solidFill>
                  <a:srgbClr val="384144"/>
                </a:solidFill>
              </a:rPr>
              <a:t>[owner]</a:t>
            </a:r>
            <a:endParaRPr lang="en-US" sz="1150" dirty="0"/>
          </a:p>
        </p:txBody>
      </p:sp>
      <p:sp>
        <p:nvSpPr>
          <p:cNvPr id="17" name="Shape 15"/>
          <p:cNvSpPr/>
          <p:nvPr/>
        </p:nvSpPr>
        <p:spPr>
          <a:xfrm>
            <a:off x="7982712" y="2148840"/>
            <a:ext cx="2011680" cy="1554480"/>
          </a:xfrm>
          <a:prstGeom prst="roundRect">
            <a:avLst>
              <a:gd name="adj" fmla="val 2941"/>
            </a:avLst>
          </a:prstGeom>
          <a:solidFill>
            <a:srgbClr val="FFFDF8"/>
          </a:solidFill>
          <a:ln w="12700">
            <a:solidFill>
              <a:srgbClr val="D8DDD7"/>
            </a:solidFill>
            <a:prstDash val="solid"/>
          </a:ln>
        </p:spPr>
      </p:sp>
      <p:sp>
        <p:nvSpPr>
          <p:cNvPr id="18" name="Text 16"/>
          <p:cNvSpPr/>
          <p:nvPr/>
        </p:nvSpPr>
        <p:spPr>
          <a:xfrm>
            <a:off x="8147304" y="2295144"/>
            <a:ext cx="1682496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334766"/>
                </a:solidFill>
              </a:rPr>
              <a:t>Needed decision</a:t>
            </a:r>
            <a:endParaRPr lang="en-US" sz="1000" dirty="0"/>
          </a:p>
        </p:txBody>
      </p:sp>
      <p:sp>
        <p:nvSpPr>
          <p:cNvPr id="19" name="Text 17"/>
          <p:cNvSpPr/>
          <p:nvPr/>
        </p:nvSpPr>
        <p:spPr>
          <a:xfrm>
            <a:off x="8147304" y="2587752"/>
            <a:ext cx="1682496" cy="987552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1150" dirty="0">
                <a:solidFill>
                  <a:srgbClr val="384144"/>
                </a:solidFill>
              </a:rPr>
              <a:t>[needed decision]</a:t>
            </a:r>
            <a:endParaRPr lang="en-US" sz="115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FBFAF6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88952" cy="164592"/>
          </a:xfrm>
          <a:prstGeom prst="rect">
            <a:avLst/>
          </a:prstGeom>
          <a:solidFill>
            <a:srgbClr val="334766"/>
          </a:solidFill>
          <a:ln/>
        </p:spPr>
      </p:sp>
      <p:sp>
        <p:nvSpPr>
          <p:cNvPr id="3" name="Text 1"/>
          <p:cNvSpPr/>
          <p:nvPr/>
        </p:nvSpPr>
        <p:spPr>
          <a:xfrm>
            <a:off x="566928" y="6345936"/>
            <a:ext cx="274320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850" b="1" dirty="0">
                <a:solidFill>
                  <a:srgbClr val="334766"/>
                </a:solidFill>
              </a:rPr>
              <a:t>Almagreta interview portfolio</a:t>
            </a:r>
            <a:endParaRPr lang="en-US" sz="850" dirty="0"/>
          </a:p>
        </p:txBody>
      </p:sp>
      <p:sp>
        <p:nvSpPr>
          <p:cNvPr id="4" name="Text 2"/>
          <p:cNvSpPr/>
          <p:nvPr/>
        </p:nvSpPr>
        <p:spPr>
          <a:xfrm>
            <a:off x="11137392" y="6236208"/>
            <a:ext cx="4572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334766"/>
                </a:solidFill>
              </a:rPr>
              <a:t>07</a:t>
            </a:r>
            <a:endParaRPr lang="en-US" sz="900" dirty="0"/>
          </a:p>
        </p:txBody>
      </p:sp>
      <p:sp>
        <p:nvSpPr>
          <p:cNvPr id="5" name="Text 3"/>
          <p:cNvSpPr/>
          <p:nvPr/>
        </p:nvSpPr>
        <p:spPr>
          <a:xfrm>
            <a:off x="566928" y="530352"/>
            <a:ext cx="438912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334766"/>
                </a:solidFill>
              </a:rPr>
              <a:t>DECISIONS</a:t>
            </a:r>
            <a:endParaRPr lang="en-US" sz="900" dirty="0"/>
          </a:p>
        </p:txBody>
      </p:sp>
      <p:sp>
        <p:nvSpPr>
          <p:cNvPr id="6" name="Text 4"/>
          <p:cNvSpPr/>
          <p:nvPr/>
        </p:nvSpPr>
        <p:spPr>
          <a:xfrm>
            <a:off x="566928" y="859536"/>
            <a:ext cx="8961120" cy="50292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2500" b="1" dirty="0">
                <a:solidFill>
                  <a:srgbClr val="1F2528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Decision Log</a:t>
            </a:r>
            <a:endParaRPr lang="en-US" sz="2500" dirty="0"/>
          </a:p>
        </p:txBody>
      </p:sp>
      <p:sp>
        <p:nvSpPr>
          <p:cNvPr id="7" name="Text 5"/>
          <p:cNvSpPr/>
          <p:nvPr/>
        </p:nvSpPr>
        <p:spPr>
          <a:xfrm>
            <a:off x="585216" y="1426464"/>
            <a:ext cx="9875520" cy="384048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1250" dirty="0">
                <a:solidFill>
                  <a:srgbClr val="5E686B"/>
                </a:solidFill>
              </a:rPr>
              <a:t>A good review produces decisions people can find later.</a:t>
            </a:r>
            <a:endParaRPr lang="en-US" sz="1250" dirty="0"/>
          </a:p>
        </p:txBody>
      </p:sp>
      <p:sp>
        <p:nvSpPr>
          <p:cNvPr id="8" name="Text 6"/>
          <p:cNvSpPr/>
          <p:nvPr/>
        </p:nvSpPr>
        <p:spPr>
          <a:xfrm>
            <a:off x="777240" y="2011680"/>
            <a:ext cx="6400800" cy="256032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r>
              <a:rPr lang="en-US" sz="1350" dirty="0">
                <a:solidFill>
                  <a:srgbClr val="384144"/>
                </a:solidFill>
              </a:rPr>
              <a:t>Decision made: [decision], owner: [name], date: [date].</a:t>
            </a:r>
            <a:endParaRPr lang="en-US" sz="1350" dirty="0"/>
          </a:p>
          <a:p>
            <a:r>
              <a:rPr lang="en-US" sz="1350" dirty="0">
                <a:solidFill>
                  <a:srgbClr val="384144"/>
                </a:solidFill>
              </a:rPr>
              <a:t>Decision deferred: [decision], missing input: [input], owner: [name].</a:t>
            </a:r>
            <a:endParaRPr lang="en-US" sz="1350" dirty="0"/>
          </a:p>
          <a:p>
            <a:r>
              <a:rPr lang="en-US" sz="1350" dirty="0">
                <a:solidFill>
                  <a:srgbClr val="384144"/>
                </a:solidFill>
              </a:rPr>
              <a:t>Decision requested: [tradeoff], options: [A/B/C].</a:t>
            </a:r>
            <a:endParaRPr lang="en-US" sz="1350" dirty="0"/>
          </a:p>
        </p:txBody>
      </p:sp>
      <p:sp>
        <p:nvSpPr>
          <p:cNvPr id="9" name="Shape 7"/>
          <p:cNvSpPr/>
          <p:nvPr/>
        </p:nvSpPr>
        <p:spPr>
          <a:xfrm>
            <a:off x="7635240" y="2148840"/>
            <a:ext cx="2606040" cy="1828800"/>
          </a:xfrm>
          <a:prstGeom prst="roundRect">
            <a:avLst>
              <a:gd name="adj" fmla="val 2500"/>
            </a:avLst>
          </a:prstGeom>
          <a:solidFill>
            <a:srgbClr val="FFFFFF"/>
          </a:solidFill>
          <a:ln w="12700">
            <a:solidFill>
              <a:srgbClr val="D8DDD7"/>
            </a:solidFill>
            <a:prstDash val="solid"/>
          </a:ln>
        </p:spPr>
      </p:sp>
      <p:sp>
        <p:nvSpPr>
          <p:cNvPr id="10" name="Text 8"/>
          <p:cNvSpPr/>
          <p:nvPr/>
        </p:nvSpPr>
        <p:spPr>
          <a:xfrm>
            <a:off x="7799832" y="2295144"/>
            <a:ext cx="2276856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334766"/>
                </a:solidFill>
              </a:rPr>
              <a:t>Archive this</a:t>
            </a:r>
            <a:endParaRPr lang="en-US" sz="1000" dirty="0"/>
          </a:p>
        </p:txBody>
      </p:sp>
      <p:sp>
        <p:nvSpPr>
          <p:cNvPr id="11" name="Text 9"/>
          <p:cNvSpPr/>
          <p:nvPr/>
        </p:nvSpPr>
        <p:spPr>
          <a:xfrm>
            <a:off x="7799832" y="2587752"/>
            <a:ext cx="2276856" cy="1261872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1150" dirty="0">
                <a:solidFill>
                  <a:srgbClr val="384144"/>
                </a:solidFill>
              </a:rPr>
              <a:t>Copy this slide into the team decision log after the meeting.</a:t>
            </a:r>
            <a:endParaRPr lang="en-US" sz="115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FBFAF6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88952" cy="164592"/>
          </a:xfrm>
          <a:prstGeom prst="rect">
            <a:avLst/>
          </a:prstGeom>
          <a:solidFill>
            <a:srgbClr val="334766"/>
          </a:solidFill>
          <a:ln/>
        </p:spPr>
      </p:sp>
      <p:sp>
        <p:nvSpPr>
          <p:cNvPr id="3" name="Text 1"/>
          <p:cNvSpPr/>
          <p:nvPr/>
        </p:nvSpPr>
        <p:spPr>
          <a:xfrm>
            <a:off x="566928" y="6345936"/>
            <a:ext cx="274320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850" b="1" dirty="0">
                <a:solidFill>
                  <a:srgbClr val="334766"/>
                </a:solidFill>
              </a:rPr>
              <a:t>Almagreta interview portfolio</a:t>
            </a:r>
            <a:endParaRPr lang="en-US" sz="850" dirty="0"/>
          </a:p>
        </p:txBody>
      </p:sp>
      <p:sp>
        <p:nvSpPr>
          <p:cNvPr id="4" name="Text 2"/>
          <p:cNvSpPr/>
          <p:nvPr/>
        </p:nvSpPr>
        <p:spPr>
          <a:xfrm>
            <a:off x="11137392" y="6236208"/>
            <a:ext cx="4572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334766"/>
                </a:solidFill>
              </a:rPr>
              <a:t>08</a:t>
            </a:r>
            <a:endParaRPr lang="en-US" sz="900" dirty="0"/>
          </a:p>
        </p:txBody>
      </p:sp>
      <p:sp>
        <p:nvSpPr>
          <p:cNvPr id="5" name="Text 3"/>
          <p:cNvSpPr/>
          <p:nvPr/>
        </p:nvSpPr>
        <p:spPr>
          <a:xfrm>
            <a:off x="566928" y="530352"/>
            <a:ext cx="438912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334766"/>
                </a:solidFill>
              </a:rPr>
              <a:t>NEXT ACTIONS</a:t>
            </a:r>
            <a:endParaRPr lang="en-US" sz="900" dirty="0"/>
          </a:p>
        </p:txBody>
      </p:sp>
      <p:sp>
        <p:nvSpPr>
          <p:cNvPr id="6" name="Text 4"/>
          <p:cNvSpPr/>
          <p:nvPr/>
        </p:nvSpPr>
        <p:spPr>
          <a:xfrm>
            <a:off x="566928" y="859536"/>
            <a:ext cx="8961120" cy="50292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2500" b="1" dirty="0">
                <a:solidFill>
                  <a:srgbClr val="1F2528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Owners, Dates, and Follow-Up</a:t>
            </a:r>
            <a:endParaRPr lang="en-US" sz="2500" dirty="0"/>
          </a:p>
        </p:txBody>
      </p:sp>
      <p:sp>
        <p:nvSpPr>
          <p:cNvPr id="7" name="Text 5"/>
          <p:cNvSpPr/>
          <p:nvPr/>
        </p:nvSpPr>
        <p:spPr>
          <a:xfrm>
            <a:off x="585216" y="1426464"/>
            <a:ext cx="9875520" cy="384048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1250" dirty="0">
                <a:solidFill>
                  <a:srgbClr val="5E686B"/>
                </a:solidFill>
              </a:rPr>
              <a:t>Close with accountable next steps.</a:t>
            </a:r>
            <a:endParaRPr lang="en-US" sz="1250" dirty="0"/>
          </a:p>
        </p:txBody>
      </p:sp>
      <p:sp>
        <p:nvSpPr>
          <p:cNvPr id="8" name="Text 6"/>
          <p:cNvSpPr/>
          <p:nvPr/>
        </p:nvSpPr>
        <p:spPr>
          <a:xfrm>
            <a:off x="713232" y="1874520"/>
            <a:ext cx="2011680" cy="2194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50" b="1" dirty="0">
                <a:solidFill>
                  <a:srgbClr val="334766"/>
                </a:solidFill>
              </a:rPr>
              <a:t>Action</a:t>
            </a:r>
            <a:endParaRPr lang="en-US" sz="1050" dirty="0"/>
          </a:p>
        </p:txBody>
      </p:sp>
      <p:sp>
        <p:nvSpPr>
          <p:cNvPr id="9" name="Text 7"/>
          <p:cNvSpPr/>
          <p:nvPr/>
        </p:nvSpPr>
        <p:spPr>
          <a:xfrm>
            <a:off x="3136392" y="1874520"/>
            <a:ext cx="2011680" cy="2194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50" b="1" dirty="0">
                <a:solidFill>
                  <a:srgbClr val="334766"/>
                </a:solidFill>
              </a:rPr>
              <a:t>Owner</a:t>
            </a:r>
            <a:endParaRPr lang="en-US" sz="1050" dirty="0"/>
          </a:p>
        </p:txBody>
      </p:sp>
      <p:sp>
        <p:nvSpPr>
          <p:cNvPr id="10" name="Text 8"/>
          <p:cNvSpPr/>
          <p:nvPr/>
        </p:nvSpPr>
        <p:spPr>
          <a:xfrm>
            <a:off x="5559552" y="1874520"/>
            <a:ext cx="2011680" cy="2194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50" b="1" dirty="0">
                <a:solidFill>
                  <a:srgbClr val="334766"/>
                </a:solidFill>
              </a:rPr>
              <a:t>Due date</a:t>
            </a:r>
            <a:endParaRPr lang="en-US" sz="1050" dirty="0"/>
          </a:p>
        </p:txBody>
      </p:sp>
      <p:sp>
        <p:nvSpPr>
          <p:cNvPr id="11" name="Text 9"/>
          <p:cNvSpPr/>
          <p:nvPr/>
        </p:nvSpPr>
        <p:spPr>
          <a:xfrm>
            <a:off x="7982712" y="1874520"/>
            <a:ext cx="2011680" cy="2194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50" b="1" dirty="0">
                <a:solidFill>
                  <a:srgbClr val="334766"/>
                </a:solidFill>
              </a:rPr>
              <a:t>Review point</a:t>
            </a:r>
            <a:endParaRPr lang="en-US" sz="1050" dirty="0"/>
          </a:p>
        </p:txBody>
      </p:sp>
      <p:sp>
        <p:nvSpPr>
          <p:cNvPr id="12" name="Shape 10"/>
          <p:cNvSpPr/>
          <p:nvPr/>
        </p:nvSpPr>
        <p:spPr>
          <a:xfrm>
            <a:off x="658368" y="2331720"/>
            <a:ext cx="2011680" cy="566928"/>
          </a:xfrm>
          <a:prstGeom prst="roundRect">
            <a:avLst>
              <a:gd name="adj" fmla="val 8065"/>
            </a:avLst>
          </a:prstGeom>
          <a:solidFill>
            <a:srgbClr val="FFFDF8"/>
          </a:solidFill>
          <a:ln w="12700">
            <a:solidFill>
              <a:srgbClr val="D8DDD7"/>
            </a:solidFill>
            <a:prstDash val="solid"/>
          </a:ln>
        </p:spPr>
      </p:sp>
      <p:sp>
        <p:nvSpPr>
          <p:cNvPr id="13" name="Text 11"/>
          <p:cNvSpPr/>
          <p:nvPr/>
        </p:nvSpPr>
        <p:spPr>
          <a:xfrm>
            <a:off x="822960" y="2478024"/>
            <a:ext cx="1682496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sz="1000" dirty="0"/>
          </a:p>
        </p:txBody>
      </p:sp>
      <p:sp>
        <p:nvSpPr>
          <p:cNvPr id="14" name="Text 12"/>
          <p:cNvSpPr/>
          <p:nvPr/>
        </p:nvSpPr>
        <p:spPr>
          <a:xfrm>
            <a:off x="822960" y="2770632"/>
            <a:ext cx="1682496" cy="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1150" dirty="0">
                <a:solidFill>
                  <a:srgbClr val="384144"/>
                </a:solidFill>
              </a:rPr>
              <a:t>[Action 1]</a:t>
            </a:r>
            <a:endParaRPr lang="en-US" sz="1150" dirty="0"/>
          </a:p>
        </p:txBody>
      </p:sp>
      <p:sp>
        <p:nvSpPr>
          <p:cNvPr id="15" name="Shape 13"/>
          <p:cNvSpPr/>
          <p:nvPr/>
        </p:nvSpPr>
        <p:spPr>
          <a:xfrm>
            <a:off x="3081528" y="2331720"/>
            <a:ext cx="2011680" cy="566928"/>
          </a:xfrm>
          <a:prstGeom prst="roundRect">
            <a:avLst>
              <a:gd name="adj" fmla="val 8065"/>
            </a:avLst>
          </a:prstGeom>
          <a:solidFill>
            <a:srgbClr val="FFFDF8"/>
          </a:solidFill>
          <a:ln w="12700">
            <a:solidFill>
              <a:srgbClr val="D8DDD7"/>
            </a:solidFill>
            <a:prstDash val="solid"/>
          </a:ln>
        </p:spPr>
      </p:sp>
      <p:sp>
        <p:nvSpPr>
          <p:cNvPr id="16" name="Text 14"/>
          <p:cNvSpPr/>
          <p:nvPr/>
        </p:nvSpPr>
        <p:spPr>
          <a:xfrm>
            <a:off x="3246120" y="2478024"/>
            <a:ext cx="1682496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sz="1000" dirty="0"/>
          </a:p>
        </p:txBody>
      </p:sp>
      <p:sp>
        <p:nvSpPr>
          <p:cNvPr id="17" name="Text 15"/>
          <p:cNvSpPr/>
          <p:nvPr/>
        </p:nvSpPr>
        <p:spPr>
          <a:xfrm>
            <a:off x="3246120" y="2770632"/>
            <a:ext cx="1682496" cy="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1150" dirty="0">
                <a:solidFill>
                  <a:srgbClr val="384144"/>
                </a:solidFill>
              </a:rPr>
              <a:t>[owner]</a:t>
            </a:r>
            <a:endParaRPr lang="en-US" sz="1150" dirty="0"/>
          </a:p>
        </p:txBody>
      </p:sp>
      <p:sp>
        <p:nvSpPr>
          <p:cNvPr id="18" name="Shape 16"/>
          <p:cNvSpPr/>
          <p:nvPr/>
        </p:nvSpPr>
        <p:spPr>
          <a:xfrm>
            <a:off x="5504688" y="2331720"/>
            <a:ext cx="2011680" cy="566928"/>
          </a:xfrm>
          <a:prstGeom prst="roundRect">
            <a:avLst>
              <a:gd name="adj" fmla="val 8065"/>
            </a:avLst>
          </a:prstGeom>
          <a:solidFill>
            <a:srgbClr val="FFFDF8"/>
          </a:solidFill>
          <a:ln w="12700">
            <a:solidFill>
              <a:srgbClr val="D8DDD7"/>
            </a:solidFill>
            <a:prstDash val="solid"/>
          </a:ln>
        </p:spPr>
      </p:sp>
      <p:sp>
        <p:nvSpPr>
          <p:cNvPr id="19" name="Text 17"/>
          <p:cNvSpPr/>
          <p:nvPr/>
        </p:nvSpPr>
        <p:spPr>
          <a:xfrm>
            <a:off x="5669280" y="2478024"/>
            <a:ext cx="1682496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sz="1000" dirty="0"/>
          </a:p>
        </p:txBody>
      </p:sp>
      <p:sp>
        <p:nvSpPr>
          <p:cNvPr id="20" name="Text 18"/>
          <p:cNvSpPr/>
          <p:nvPr/>
        </p:nvSpPr>
        <p:spPr>
          <a:xfrm>
            <a:off x="5669280" y="2770632"/>
            <a:ext cx="1682496" cy="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1150" dirty="0">
                <a:solidFill>
                  <a:srgbClr val="384144"/>
                </a:solidFill>
              </a:rPr>
              <a:t>[date]</a:t>
            </a:r>
            <a:endParaRPr lang="en-US" sz="1150" dirty="0"/>
          </a:p>
        </p:txBody>
      </p:sp>
      <p:sp>
        <p:nvSpPr>
          <p:cNvPr id="21" name="Shape 19"/>
          <p:cNvSpPr/>
          <p:nvPr/>
        </p:nvSpPr>
        <p:spPr>
          <a:xfrm>
            <a:off x="7927848" y="2331720"/>
            <a:ext cx="2011680" cy="566928"/>
          </a:xfrm>
          <a:prstGeom prst="roundRect">
            <a:avLst>
              <a:gd name="adj" fmla="val 8065"/>
            </a:avLst>
          </a:prstGeom>
          <a:solidFill>
            <a:srgbClr val="FFFDF8"/>
          </a:solidFill>
          <a:ln w="12700">
            <a:solidFill>
              <a:srgbClr val="D8DDD7"/>
            </a:solidFill>
            <a:prstDash val="solid"/>
          </a:ln>
        </p:spPr>
      </p:sp>
      <p:sp>
        <p:nvSpPr>
          <p:cNvPr id="22" name="Text 20"/>
          <p:cNvSpPr/>
          <p:nvPr/>
        </p:nvSpPr>
        <p:spPr>
          <a:xfrm>
            <a:off x="8092440" y="2478024"/>
            <a:ext cx="1682496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sz="1000" dirty="0"/>
          </a:p>
        </p:txBody>
      </p:sp>
      <p:sp>
        <p:nvSpPr>
          <p:cNvPr id="23" name="Text 21"/>
          <p:cNvSpPr/>
          <p:nvPr/>
        </p:nvSpPr>
        <p:spPr>
          <a:xfrm>
            <a:off x="8092440" y="2770632"/>
            <a:ext cx="1682496" cy="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1150" dirty="0">
                <a:solidFill>
                  <a:srgbClr val="384144"/>
                </a:solidFill>
              </a:rPr>
              <a:t>[meeting/check]</a:t>
            </a:r>
            <a:endParaRPr lang="en-US" sz="1150" dirty="0"/>
          </a:p>
        </p:txBody>
      </p:sp>
      <p:sp>
        <p:nvSpPr>
          <p:cNvPr id="24" name="Shape 22"/>
          <p:cNvSpPr/>
          <p:nvPr/>
        </p:nvSpPr>
        <p:spPr>
          <a:xfrm>
            <a:off x="658368" y="3118104"/>
            <a:ext cx="2011680" cy="566928"/>
          </a:xfrm>
          <a:prstGeom prst="roundRect">
            <a:avLst>
              <a:gd name="adj" fmla="val 8065"/>
            </a:avLst>
          </a:prstGeom>
          <a:solidFill>
            <a:srgbClr val="FFFFFF"/>
          </a:solidFill>
          <a:ln w="12700">
            <a:solidFill>
              <a:srgbClr val="D8DDD7"/>
            </a:solidFill>
            <a:prstDash val="solid"/>
          </a:ln>
        </p:spPr>
      </p:sp>
      <p:sp>
        <p:nvSpPr>
          <p:cNvPr id="25" name="Text 23"/>
          <p:cNvSpPr/>
          <p:nvPr/>
        </p:nvSpPr>
        <p:spPr>
          <a:xfrm>
            <a:off x="822960" y="3264408"/>
            <a:ext cx="1682496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sz="1000" dirty="0"/>
          </a:p>
        </p:txBody>
      </p:sp>
      <p:sp>
        <p:nvSpPr>
          <p:cNvPr id="26" name="Text 24"/>
          <p:cNvSpPr/>
          <p:nvPr/>
        </p:nvSpPr>
        <p:spPr>
          <a:xfrm>
            <a:off x="822960" y="3557016"/>
            <a:ext cx="1682496" cy="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1150" dirty="0">
                <a:solidFill>
                  <a:srgbClr val="384144"/>
                </a:solidFill>
              </a:rPr>
              <a:t>[Action 2]</a:t>
            </a:r>
            <a:endParaRPr lang="en-US" sz="1150" dirty="0"/>
          </a:p>
        </p:txBody>
      </p:sp>
      <p:sp>
        <p:nvSpPr>
          <p:cNvPr id="27" name="Shape 25"/>
          <p:cNvSpPr/>
          <p:nvPr/>
        </p:nvSpPr>
        <p:spPr>
          <a:xfrm>
            <a:off x="3081528" y="3118104"/>
            <a:ext cx="2011680" cy="566928"/>
          </a:xfrm>
          <a:prstGeom prst="roundRect">
            <a:avLst>
              <a:gd name="adj" fmla="val 8065"/>
            </a:avLst>
          </a:prstGeom>
          <a:solidFill>
            <a:srgbClr val="FFFFFF"/>
          </a:solidFill>
          <a:ln w="12700">
            <a:solidFill>
              <a:srgbClr val="D8DDD7"/>
            </a:solidFill>
            <a:prstDash val="solid"/>
          </a:ln>
        </p:spPr>
      </p:sp>
      <p:sp>
        <p:nvSpPr>
          <p:cNvPr id="28" name="Text 26"/>
          <p:cNvSpPr/>
          <p:nvPr/>
        </p:nvSpPr>
        <p:spPr>
          <a:xfrm>
            <a:off x="3246120" y="3264408"/>
            <a:ext cx="1682496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sz="1000" dirty="0"/>
          </a:p>
        </p:txBody>
      </p:sp>
      <p:sp>
        <p:nvSpPr>
          <p:cNvPr id="29" name="Text 27"/>
          <p:cNvSpPr/>
          <p:nvPr/>
        </p:nvSpPr>
        <p:spPr>
          <a:xfrm>
            <a:off x="3246120" y="3557016"/>
            <a:ext cx="1682496" cy="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1150" dirty="0">
                <a:solidFill>
                  <a:srgbClr val="384144"/>
                </a:solidFill>
              </a:rPr>
              <a:t>[owner]</a:t>
            </a:r>
            <a:endParaRPr lang="en-US" sz="1150" dirty="0"/>
          </a:p>
        </p:txBody>
      </p:sp>
      <p:sp>
        <p:nvSpPr>
          <p:cNvPr id="30" name="Shape 28"/>
          <p:cNvSpPr/>
          <p:nvPr/>
        </p:nvSpPr>
        <p:spPr>
          <a:xfrm>
            <a:off x="5504688" y="3118104"/>
            <a:ext cx="2011680" cy="566928"/>
          </a:xfrm>
          <a:prstGeom prst="roundRect">
            <a:avLst>
              <a:gd name="adj" fmla="val 8065"/>
            </a:avLst>
          </a:prstGeom>
          <a:solidFill>
            <a:srgbClr val="FFFFFF"/>
          </a:solidFill>
          <a:ln w="12700">
            <a:solidFill>
              <a:srgbClr val="D8DDD7"/>
            </a:solidFill>
            <a:prstDash val="solid"/>
          </a:ln>
        </p:spPr>
      </p:sp>
      <p:sp>
        <p:nvSpPr>
          <p:cNvPr id="31" name="Text 29"/>
          <p:cNvSpPr/>
          <p:nvPr/>
        </p:nvSpPr>
        <p:spPr>
          <a:xfrm>
            <a:off x="5669280" y="3264408"/>
            <a:ext cx="1682496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sz="1000" dirty="0"/>
          </a:p>
        </p:txBody>
      </p:sp>
      <p:sp>
        <p:nvSpPr>
          <p:cNvPr id="32" name="Text 30"/>
          <p:cNvSpPr/>
          <p:nvPr/>
        </p:nvSpPr>
        <p:spPr>
          <a:xfrm>
            <a:off x="5669280" y="3557016"/>
            <a:ext cx="1682496" cy="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1150" dirty="0">
                <a:solidFill>
                  <a:srgbClr val="384144"/>
                </a:solidFill>
              </a:rPr>
              <a:t>[date]</a:t>
            </a:r>
            <a:endParaRPr lang="en-US" sz="1150" dirty="0"/>
          </a:p>
        </p:txBody>
      </p:sp>
      <p:sp>
        <p:nvSpPr>
          <p:cNvPr id="33" name="Shape 31"/>
          <p:cNvSpPr/>
          <p:nvPr/>
        </p:nvSpPr>
        <p:spPr>
          <a:xfrm>
            <a:off x="7927848" y="3118104"/>
            <a:ext cx="2011680" cy="566928"/>
          </a:xfrm>
          <a:prstGeom prst="roundRect">
            <a:avLst>
              <a:gd name="adj" fmla="val 8065"/>
            </a:avLst>
          </a:prstGeom>
          <a:solidFill>
            <a:srgbClr val="FFFFFF"/>
          </a:solidFill>
          <a:ln w="12700">
            <a:solidFill>
              <a:srgbClr val="D8DDD7"/>
            </a:solidFill>
            <a:prstDash val="solid"/>
          </a:ln>
        </p:spPr>
      </p:sp>
      <p:sp>
        <p:nvSpPr>
          <p:cNvPr id="34" name="Text 32"/>
          <p:cNvSpPr/>
          <p:nvPr/>
        </p:nvSpPr>
        <p:spPr>
          <a:xfrm>
            <a:off x="8092440" y="3264408"/>
            <a:ext cx="1682496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sz="1000" dirty="0"/>
          </a:p>
        </p:txBody>
      </p:sp>
      <p:sp>
        <p:nvSpPr>
          <p:cNvPr id="35" name="Text 33"/>
          <p:cNvSpPr/>
          <p:nvPr/>
        </p:nvSpPr>
        <p:spPr>
          <a:xfrm>
            <a:off x="8092440" y="3557016"/>
            <a:ext cx="1682496" cy="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1150" dirty="0">
                <a:solidFill>
                  <a:srgbClr val="384144"/>
                </a:solidFill>
              </a:rPr>
              <a:t>[meeting/check]</a:t>
            </a:r>
            <a:endParaRPr lang="en-US" sz="1150" dirty="0"/>
          </a:p>
        </p:txBody>
      </p:sp>
      <p:sp>
        <p:nvSpPr>
          <p:cNvPr id="36" name="Shape 34"/>
          <p:cNvSpPr/>
          <p:nvPr/>
        </p:nvSpPr>
        <p:spPr>
          <a:xfrm>
            <a:off x="658368" y="3904488"/>
            <a:ext cx="2011680" cy="566928"/>
          </a:xfrm>
          <a:prstGeom prst="roundRect">
            <a:avLst>
              <a:gd name="adj" fmla="val 8065"/>
            </a:avLst>
          </a:prstGeom>
          <a:solidFill>
            <a:srgbClr val="FFFDF8"/>
          </a:solidFill>
          <a:ln w="12700">
            <a:solidFill>
              <a:srgbClr val="D8DDD7"/>
            </a:solidFill>
            <a:prstDash val="solid"/>
          </a:ln>
        </p:spPr>
      </p:sp>
      <p:sp>
        <p:nvSpPr>
          <p:cNvPr id="37" name="Text 35"/>
          <p:cNvSpPr/>
          <p:nvPr/>
        </p:nvSpPr>
        <p:spPr>
          <a:xfrm>
            <a:off x="822960" y="4050792"/>
            <a:ext cx="1682496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sz="1000" dirty="0"/>
          </a:p>
        </p:txBody>
      </p:sp>
      <p:sp>
        <p:nvSpPr>
          <p:cNvPr id="38" name="Text 36"/>
          <p:cNvSpPr/>
          <p:nvPr/>
        </p:nvSpPr>
        <p:spPr>
          <a:xfrm>
            <a:off x="822960" y="4343400"/>
            <a:ext cx="1682496" cy="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1150" dirty="0">
                <a:solidFill>
                  <a:srgbClr val="384144"/>
                </a:solidFill>
              </a:rPr>
              <a:t>[Action 3]</a:t>
            </a:r>
            <a:endParaRPr lang="en-US" sz="1150" dirty="0"/>
          </a:p>
        </p:txBody>
      </p:sp>
      <p:sp>
        <p:nvSpPr>
          <p:cNvPr id="39" name="Shape 37"/>
          <p:cNvSpPr/>
          <p:nvPr/>
        </p:nvSpPr>
        <p:spPr>
          <a:xfrm>
            <a:off x="3081528" y="3904488"/>
            <a:ext cx="2011680" cy="566928"/>
          </a:xfrm>
          <a:prstGeom prst="roundRect">
            <a:avLst>
              <a:gd name="adj" fmla="val 8065"/>
            </a:avLst>
          </a:prstGeom>
          <a:solidFill>
            <a:srgbClr val="FFFDF8"/>
          </a:solidFill>
          <a:ln w="12700">
            <a:solidFill>
              <a:srgbClr val="D8DDD7"/>
            </a:solidFill>
            <a:prstDash val="solid"/>
          </a:ln>
        </p:spPr>
      </p:sp>
      <p:sp>
        <p:nvSpPr>
          <p:cNvPr id="40" name="Text 38"/>
          <p:cNvSpPr/>
          <p:nvPr/>
        </p:nvSpPr>
        <p:spPr>
          <a:xfrm>
            <a:off x="3246120" y="4050792"/>
            <a:ext cx="1682496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sz="1000" dirty="0"/>
          </a:p>
        </p:txBody>
      </p:sp>
      <p:sp>
        <p:nvSpPr>
          <p:cNvPr id="41" name="Text 39"/>
          <p:cNvSpPr/>
          <p:nvPr/>
        </p:nvSpPr>
        <p:spPr>
          <a:xfrm>
            <a:off x="3246120" y="4343400"/>
            <a:ext cx="1682496" cy="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1150" dirty="0">
                <a:solidFill>
                  <a:srgbClr val="384144"/>
                </a:solidFill>
              </a:rPr>
              <a:t>[owner]</a:t>
            </a:r>
            <a:endParaRPr lang="en-US" sz="1150" dirty="0"/>
          </a:p>
        </p:txBody>
      </p:sp>
      <p:sp>
        <p:nvSpPr>
          <p:cNvPr id="42" name="Shape 40"/>
          <p:cNvSpPr/>
          <p:nvPr/>
        </p:nvSpPr>
        <p:spPr>
          <a:xfrm>
            <a:off x="5504688" y="3904488"/>
            <a:ext cx="2011680" cy="566928"/>
          </a:xfrm>
          <a:prstGeom prst="roundRect">
            <a:avLst>
              <a:gd name="adj" fmla="val 8065"/>
            </a:avLst>
          </a:prstGeom>
          <a:solidFill>
            <a:srgbClr val="FFFDF8"/>
          </a:solidFill>
          <a:ln w="12700">
            <a:solidFill>
              <a:srgbClr val="D8DDD7"/>
            </a:solidFill>
            <a:prstDash val="solid"/>
          </a:ln>
        </p:spPr>
      </p:sp>
      <p:sp>
        <p:nvSpPr>
          <p:cNvPr id="43" name="Text 41"/>
          <p:cNvSpPr/>
          <p:nvPr/>
        </p:nvSpPr>
        <p:spPr>
          <a:xfrm>
            <a:off x="5669280" y="4050792"/>
            <a:ext cx="1682496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sz="1000" dirty="0"/>
          </a:p>
        </p:txBody>
      </p:sp>
      <p:sp>
        <p:nvSpPr>
          <p:cNvPr id="44" name="Text 42"/>
          <p:cNvSpPr/>
          <p:nvPr/>
        </p:nvSpPr>
        <p:spPr>
          <a:xfrm>
            <a:off x="5669280" y="4343400"/>
            <a:ext cx="1682496" cy="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1150" dirty="0">
                <a:solidFill>
                  <a:srgbClr val="384144"/>
                </a:solidFill>
              </a:rPr>
              <a:t>[date]</a:t>
            </a:r>
            <a:endParaRPr lang="en-US" sz="1150" dirty="0"/>
          </a:p>
        </p:txBody>
      </p:sp>
      <p:sp>
        <p:nvSpPr>
          <p:cNvPr id="45" name="Shape 43"/>
          <p:cNvSpPr/>
          <p:nvPr/>
        </p:nvSpPr>
        <p:spPr>
          <a:xfrm>
            <a:off x="7927848" y="3904488"/>
            <a:ext cx="2011680" cy="566928"/>
          </a:xfrm>
          <a:prstGeom prst="roundRect">
            <a:avLst>
              <a:gd name="adj" fmla="val 8065"/>
            </a:avLst>
          </a:prstGeom>
          <a:solidFill>
            <a:srgbClr val="FFFDF8"/>
          </a:solidFill>
          <a:ln w="12700">
            <a:solidFill>
              <a:srgbClr val="D8DDD7"/>
            </a:solidFill>
            <a:prstDash val="solid"/>
          </a:ln>
        </p:spPr>
      </p:sp>
      <p:sp>
        <p:nvSpPr>
          <p:cNvPr id="46" name="Text 44"/>
          <p:cNvSpPr/>
          <p:nvPr/>
        </p:nvSpPr>
        <p:spPr>
          <a:xfrm>
            <a:off x="8092440" y="4050792"/>
            <a:ext cx="1682496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sz="1000" dirty="0"/>
          </a:p>
        </p:txBody>
      </p:sp>
      <p:sp>
        <p:nvSpPr>
          <p:cNvPr id="47" name="Text 45"/>
          <p:cNvSpPr/>
          <p:nvPr/>
        </p:nvSpPr>
        <p:spPr>
          <a:xfrm>
            <a:off x="8092440" y="4343400"/>
            <a:ext cx="1682496" cy="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1150" dirty="0">
                <a:solidFill>
                  <a:srgbClr val="384144"/>
                </a:solidFill>
              </a:rPr>
              <a:t>[meeting/check]</a:t>
            </a:r>
            <a:endParaRPr lang="en-US" sz="115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ptos Display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8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1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</vt:vector>
  </TitlesOfParts>
  <Company>Almagreta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Internal Business Review Deck</dc:title>
  <dc:subject>Internal Business Review Deck</dc:subject>
  <dc:creator>Almagreta</dc:creator>
  <cp:lastModifiedBy>Almagreta</cp:lastModifiedBy>
  <cp:revision>1</cp:revision>
  <dcterms:created xsi:type="dcterms:W3CDTF">2026-06-11T00:44:09Z</dcterms:created>
  <dcterms:modified xsi:type="dcterms:W3CDTF">2026-06-11T00:44:09Z</dcterms:modified>
</cp:coreProperties>
</file>