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B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64592"/>
          </a:xfrm>
          <a:prstGeom prst="rect">
            <a:avLst/>
          </a:prstGeom>
          <a:solidFill>
            <a:srgbClr val="2F6F73"/>
          </a:solidFill>
          <a:ln/>
        </p:spPr>
      </p:sp>
      <p:sp>
        <p:nvSpPr>
          <p:cNvPr id="3" name="Text 1"/>
          <p:cNvSpPr/>
          <p:nvPr/>
        </p:nvSpPr>
        <p:spPr>
          <a:xfrm>
            <a:off x="566928" y="6345936"/>
            <a:ext cx="27432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2F6F73"/>
                </a:solidFill>
              </a:rPr>
              <a:t>Almagreta interview portfolio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11137392" y="6236208"/>
            <a:ext cx="457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2F6F73"/>
                </a:solidFill>
              </a:rPr>
              <a:t>01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566928" y="530352"/>
            <a:ext cx="43891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2F6F73"/>
                </a:solidFill>
              </a:rPr>
              <a:t>INVESTOR UPDATE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566928" y="859536"/>
            <a:ext cx="8961120" cy="5029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1F2528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[Company] / [Month or Quarter] Update</a:t>
            </a:r>
            <a:endParaRPr lang="en-US" sz="2500" dirty="0"/>
          </a:p>
        </p:txBody>
      </p:sp>
      <p:sp>
        <p:nvSpPr>
          <p:cNvPr id="7" name="Text 5"/>
          <p:cNvSpPr/>
          <p:nvPr/>
        </p:nvSpPr>
        <p:spPr>
          <a:xfrm>
            <a:off x="585216" y="1426464"/>
            <a:ext cx="9875520" cy="38404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5E686B"/>
                </a:solidFill>
              </a:rPr>
              <a:t>A concise recurring update for traction, risks, asks, and next-period priorities.</a:t>
            </a:r>
            <a:endParaRPr lang="en-US" sz="1250" dirty="0"/>
          </a:p>
        </p:txBody>
      </p:sp>
      <p:sp>
        <p:nvSpPr>
          <p:cNvPr id="8" name="Shape 6"/>
          <p:cNvSpPr/>
          <p:nvPr/>
        </p:nvSpPr>
        <p:spPr>
          <a:xfrm>
            <a:off x="658368" y="2103120"/>
            <a:ext cx="3063240" cy="1417320"/>
          </a:xfrm>
          <a:prstGeom prst="roundRect">
            <a:avLst>
              <a:gd name="adj" fmla="val 3226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822960" y="2249424"/>
            <a:ext cx="273405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2F6F73"/>
                </a:solidFill>
              </a:rPr>
              <a:t>Since last update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822960" y="2542032"/>
            <a:ext cx="2734056" cy="85039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[One sentence on the most important change.]</a:t>
            </a:r>
            <a:endParaRPr lang="en-US" sz="1150" dirty="0"/>
          </a:p>
        </p:txBody>
      </p:sp>
      <p:sp>
        <p:nvSpPr>
          <p:cNvPr id="11" name="Shape 9"/>
          <p:cNvSpPr/>
          <p:nvPr/>
        </p:nvSpPr>
        <p:spPr>
          <a:xfrm>
            <a:off x="3950208" y="2103120"/>
            <a:ext cx="3063240" cy="1417320"/>
          </a:xfrm>
          <a:prstGeom prst="roundRect">
            <a:avLst>
              <a:gd name="adj" fmla="val 3226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4114800" y="2249424"/>
            <a:ext cx="273405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2F6F73"/>
                </a:solidFill>
              </a:rPr>
              <a:t>Top metric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4114800" y="2542032"/>
            <a:ext cx="2734056" cy="85039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[Metric] moved from [x] to [y] because [reason].</a:t>
            </a:r>
            <a:endParaRPr lang="en-US" sz="1150" dirty="0"/>
          </a:p>
        </p:txBody>
      </p:sp>
      <p:sp>
        <p:nvSpPr>
          <p:cNvPr id="14" name="Shape 12"/>
          <p:cNvSpPr/>
          <p:nvPr/>
        </p:nvSpPr>
        <p:spPr>
          <a:xfrm>
            <a:off x="7242048" y="2103120"/>
            <a:ext cx="3063240" cy="1417320"/>
          </a:xfrm>
          <a:prstGeom prst="roundRect">
            <a:avLst>
              <a:gd name="adj" fmla="val 3226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7406640" y="2249424"/>
            <a:ext cx="273405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2F6F73"/>
                </a:solidFill>
              </a:rPr>
              <a:t>Main ask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7406640" y="2542032"/>
            <a:ext cx="2734056" cy="85039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[Intro, hiring help, customer lead, advice, or decision needed.]</a:t>
            </a:r>
            <a:endParaRPr lang="en-US" sz="11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B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64592"/>
          </a:xfrm>
          <a:prstGeom prst="rect">
            <a:avLst/>
          </a:prstGeom>
          <a:solidFill>
            <a:srgbClr val="2F6F73"/>
          </a:solidFill>
          <a:ln/>
        </p:spPr>
      </p:sp>
      <p:sp>
        <p:nvSpPr>
          <p:cNvPr id="3" name="Text 1"/>
          <p:cNvSpPr/>
          <p:nvPr/>
        </p:nvSpPr>
        <p:spPr>
          <a:xfrm>
            <a:off x="566928" y="6345936"/>
            <a:ext cx="27432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2F6F73"/>
                </a:solidFill>
              </a:rPr>
              <a:t>Almagreta interview portfolio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11137392" y="6236208"/>
            <a:ext cx="457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2F6F73"/>
                </a:solidFill>
              </a:rPr>
              <a:t>02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566928" y="530352"/>
            <a:ext cx="43891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2F6F73"/>
                </a:solidFill>
              </a:rPr>
              <a:t>SNAPSHOT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566928" y="859536"/>
            <a:ext cx="8961120" cy="5029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1F2528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What Changed This Period</a:t>
            </a:r>
            <a:endParaRPr lang="en-US" sz="2500" dirty="0"/>
          </a:p>
        </p:txBody>
      </p:sp>
      <p:sp>
        <p:nvSpPr>
          <p:cNvPr id="7" name="Text 5"/>
          <p:cNvSpPr/>
          <p:nvPr/>
        </p:nvSpPr>
        <p:spPr>
          <a:xfrm>
            <a:off x="585216" y="1426464"/>
            <a:ext cx="9875520" cy="38404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5E686B"/>
                </a:solidFill>
              </a:rPr>
              <a:t>Make the update readable before diving into metrics.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749808" y="2011680"/>
            <a:ext cx="5989320" cy="237744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r>
              <a:rPr lang="en-US" sz="1350" dirty="0">
                <a:solidFill>
                  <a:srgbClr val="384144"/>
                </a:solidFill>
              </a:rPr>
              <a:t>Wins: [customer, revenue, product, hiring, partnership, or operations progress].</a:t>
            </a:r>
            <a:endParaRPr lang="en-US" sz="1350" dirty="0"/>
          </a:p>
          <a:p>
            <a:r>
              <a:rPr lang="en-US" sz="1350" dirty="0">
                <a:solidFill>
                  <a:srgbClr val="384144"/>
                </a:solidFill>
              </a:rPr>
              <a:t>Risks: [pipeline, runway, churn, hiring, product quality, or market signal].</a:t>
            </a:r>
            <a:endParaRPr lang="en-US" sz="1350" dirty="0"/>
          </a:p>
          <a:p>
            <a:r>
              <a:rPr lang="en-US" sz="1350" dirty="0">
                <a:solidFill>
                  <a:srgbClr val="384144"/>
                </a:solidFill>
              </a:rPr>
              <a:t>Focus: [the work that matters most before the next update].</a:t>
            </a:r>
            <a:endParaRPr lang="en-US" sz="1350" dirty="0"/>
          </a:p>
        </p:txBody>
      </p:sp>
      <p:sp>
        <p:nvSpPr>
          <p:cNvPr id="9" name="Shape 7"/>
          <p:cNvSpPr/>
          <p:nvPr/>
        </p:nvSpPr>
        <p:spPr>
          <a:xfrm>
            <a:off x="7132320" y="2148840"/>
            <a:ext cx="3337560" cy="2103120"/>
          </a:xfrm>
          <a:prstGeom prst="roundRect">
            <a:avLst>
              <a:gd name="adj" fmla="val 2174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7296912" y="2295144"/>
            <a:ext cx="300837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2F6F73"/>
                </a:solidFill>
              </a:rPr>
              <a:t>Reader takeaway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7296912" y="2587752"/>
            <a:ext cx="3008376" cy="153619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If investors read only this slide, they should know what changed and where help is useful.</a:t>
            </a:r>
            <a:endParaRPr lang="en-US" sz="11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B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64592"/>
          </a:xfrm>
          <a:prstGeom prst="rect">
            <a:avLst/>
          </a:prstGeom>
          <a:solidFill>
            <a:srgbClr val="2F6F73"/>
          </a:solidFill>
          <a:ln/>
        </p:spPr>
      </p:sp>
      <p:sp>
        <p:nvSpPr>
          <p:cNvPr id="3" name="Text 1"/>
          <p:cNvSpPr/>
          <p:nvPr/>
        </p:nvSpPr>
        <p:spPr>
          <a:xfrm>
            <a:off x="566928" y="6345936"/>
            <a:ext cx="27432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2F6F73"/>
                </a:solidFill>
              </a:rPr>
              <a:t>Almagreta interview portfolio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11137392" y="6236208"/>
            <a:ext cx="457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2F6F73"/>
                </a:solidFill>
              </a:rPr>
              <a:t>03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566928" y="530352"/>
            <a:ext cx="43891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2F6F73"/>
                </a:solidFill>
              </a:rPr>
              <a:t>METRICS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566928" y="859536"/>
            <a:ext cx="8961120" cy="5029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1F2528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Core Metrics</a:t>
            </a:r>
            <a:endParaRPr lang="en-US" sz="2500" dirty="0"/>
          </a:p>
        </p:txBody>
      </p:sp>
      <p:sp>
        <p:nvSpPr>
          <p:cNvPr id="7" name="Text 5"/>
          <p:cNvSpPr/>
          <p:nvPr/>
        </p:nvSpPr>
        <p:spPr>
          <a:xfrm>
            <a:off x="585216" y="1426464"/>
            <a:ext cx="9875520" cy="38404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5E686B"/>
                </a:solidFill>
              </a:rPr>
              <a:t>Show movement, not just numbers.</a:t>
            </a:r>
            <a:endParaRPr lang="en-US" sz="1250" dirty="0"/>
          </a:p>
        </p:txBody>
      </p:sp>
      <p:sp>
        <p:nvSpPr>
          <p:cNvPr id="8" name="Shape 6"/>
          <p:cNvSpPr/>
          <p:nvPr/>
        </p:nvSpPr>
        <p:spPr>
          <a:xfrm>
            <a:off x="713232" y="2057400"/>
            <a:ext cx="2148840" cy="1828800"/>
          </a:xfrm>
          <a:prstGeom prst="roundRect">
            <a:avLst>
              <a:gd name="adj" fmla="val 2500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877824" y="2203704"/>
            <a:ext cx="181965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2F6F73"/>
                </a:solidFill>
              </a:rPr>
              <a:t>Revenue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877824" y="2496312"/>
            <a:ext cx="1819656" cy="126187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$[x]</a:t>
            </a:r>
            <a:endParaRPr lang="en-US" sz="1150" dirty="0"/>
          </a:p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[change]</a:t>
            </a:r>
            <a:endParaRPr lang="en-US" sz="1150" dirty="0"/>
          </a:p>
        </p:txBody>
      </p:sp>
      <p:sp>
        <p:nvSpPr>
          <p:cNvPr id="11" name="Shape 9"/>
          <p:cNvSpPr/>
          <p:nvPr/>
        </p:nvSpPr>
        <p:spPr>
          <a:xfrm>
            <a:off x="3255264" y="2057400"/>
            <a:ext cx="2148840" cy="1828800"/>
          </a:xfrm>
          <a:prstGeom prst="roundRect">
            <a:avLst>
              <a:gd name="adj" fmla="val 2500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3419856" y="2203704"/>
            <a:ext cx="181965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2F6F73"/>
                </a:solidFill>
              </a:rPr>
              <a:t>Pipeline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3419856" y="2496312"/>
            <a:ext cx="1819656" cy="126187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$[x]</a:t>
            </a:r>
            <a:endParaRPr lang="en-US" sz="1150" dirty="0"/>
          </a:p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[quality]</a:t>
            </a:r>
            <a:endParaRPr lang="en-US" sz="1150" dirty="0"/>
          </a:p>
        </p:txBody>
      </p:sp>
      <p:sp>
        <p:nvSpPr>
          <p:cNvPr id="14" name="Shape 12"/>
          <p:cNvSpPr/>
          <p:nvPr/>
        </p:nvSpPr>
        <p:spPr>
          <a:xfrm>
            <a:off x="5797296" y="2057400"/>
            <a:ext cx="2148840" cy="1828800"/>
          </a:xfrm>
          <a:prstGeom prst="roundRect">
            <a:avLst>
              <a:gd name="adj" fmla="val 2500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5961888" y="2203704"/>
            <a:ext cx="181965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2F6F73"/>
                </a:solidFill>
              </a:rPr>
              <a:t>Retention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5961888" y="2496312"/>
            <a:ext cx="1819656" cy="126187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[x]%</a:t>
            </a:r>
            <a:endParaRPr lang="en-US" sz="1150" dirty="0"/>
          </a:p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[driver]</a:t>
            </a:r>
            <a:endParaRPr lang="en-US" sz="1150" dirty="0"/>
          </a:p>
        </p:txBody>
      </p:sp>
      <p:sp>
        <p:nvSpPr>
          <p:cNvPr id="17" name="Shape 15"/>
          <p:cNvSpPr/>
          <p:nvPr/>
        </p:nvSpPr>
        <p:spPr>
          <a:xfrm>
            <a:off x="8339328" y="2057400"/>
            <a:ext cx="2148840" cy="1828800"/>
          </a:xfrm>
          <a:prstGeom prst="roundRect">
            <a:avLst>
              <a:gd name="adj" fmla="val 2500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8503920" y="2203704"/>
            <a:ext cx="181965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2F6F73"/>
                </a:solidFill>
              </a:rPr>
              <a:t>Runway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8503920" y="2496312"/>
            <a:ext cx="1819656" cy="126187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[x] mo.</a:t>
            </a:r>
            <a:endParaRPr lang="en-US" sz="1150" dirty="0"/>
          </a:p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[plan]</a:t>
            </a:r>
            <a:endParaRPr lang="en-US" sz="11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B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64592"/>
          </a:xfrm>
          <a:prstGeom prst="rect">
            <a:avLst/>
          </a:prstGeom>
          <a:solidFill>
            <a:srgbClr val="2F6F73"/>
          </a:solidFill>
          <a:ln/>
        </p:spPr>
      </p:sp>
      <p:sp>
        <p:nvSpPr>
          <p:cNvPr id="3" name="Text 1"/>
          <p:cNvSpPr/>
          <p:nvPr/>
        </p:nvSpPr>
        <p:spPr>
          <a:xfrm>
            <a:off x="566928" y="6345936"/>
            <a:ext cx="27432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2F6F73"/>
                </a:solidFill>
              </a:rPr>
              <a:t>Almagreta interview portfolio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11137392" y="6236208"/>
            <a:ext cx="457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2F6F73"/>
                </a:solidFill>
              </a:rPr>
              <a:t>04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566928" y="530352"/>
            <a:ext cx="43891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2F6F73"/>
                </a:solidFill>
              </a:rPr>
              <a:t>PRODUCT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566928" y="859536"/>
            <a:ext cx="8961120" cy="5029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1F2528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Product Progress and Learning</a:t>
            </a:r>
            <a:endParaRPr lang="en-US" sz="2500" dirty="0"/>
          </a:p>
        </p:txBody>
      </p:sp>
      <p:sp>
        <p:nvSpPr>
          <p:cNvPr id="7" name="Text 5"/>
          <p:cNvSpPr/>
          <p:nvPr/>
        </p:nvSpPr>
        <p:spPr>
          <a:xfrm>
            <a:off x="585216" y="1426464"/>
            <a:ext cx="9875520" cy="38404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5E686B"/>
                </a:solidFill>
              </a:rPr>
              <a:t>Connect shipped work to customer or market evidence.</a:t>
            </a:r>
            <a:endParaRPr lang="en-US" sz="1250" dirty="0"/>
          </a:p>
        </p:txBody>
      </p:sp>
      <p:sp>
        <p:nvSpPr>
          <p:cNvPr id="8" name="Shape 6"/>
          <p:cNvSpPr/>
          <p:nvPr/>
        </p:nvSpPr>
        <p:spPr>
          <a:xfrm>
            <a:off x="713232" y="1920240"/>
            <a:ext cx="2926080" cy="1965960"/>
          </a:xfrm>
          <a:prstGeom prst="roundRect">
            <a:avLst>
              <a:gd name="adj" fmla="val 2326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877824" y="2066544"/>
            <a:ext cx="259689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2F6F73"/>
                </a:solidFill>
              </a:rPr>
              <a:t>Shipped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877824" y="2359152"/>
            <a:ext cx="2596896" cy="139903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[Feature, workflow, experiment, integration, or operational improvement.]</a:t>
            </a:r>
            <a:endParaRPr lang="en-US" sz="1150" dirty="0"/>
          </a:p>
        </p:txBody>
      </p:sp>
      <p:sp>
        <p:nvSpPr>
          <p:cNvPr id="11" name="Shape 9"/>
          <p:cNvSpPr/>
          <p:nvPr/>
        </p:nvSpPr>
        <p:spPr>
          <a:xfrm>
            <a:off x="3913632" y="1920240"/>
            <a:ext cx="2926080" cy="1965960"/>
          </a:xfrm>
          <a:prstGeom prst="roundRect">
            <a:avLst>
              <a:gd name="adj" fmla="val 2326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4078224" y="2066544"/>
            <a:ext cx="259689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2F6F73"/>
                </a:solidFill>
              </a:rPr>
              <a:t>Learned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4078224" y="2359152"/>
            <a:ext cx="2596896" cy="139903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[Customer signal, usage pattern, sales objection, retention insight, or support trend.]</a:t>
            </a:r>
            <a:endParaRPr lang="en-US" sz="1150" dirty="0"/>
          </a:p>
        </p:txBody>
      </p:sp>
      <p:sp>
        <p:nvSpPr>
          <p:cNvPr id="14" name="Shape 12"/>
          <p:cNvSpPr/>
          <p:nvPr/>
        </p:nvSpPr>
        <p:spPr>
          <a:xfrm>
            <a:off x="7114032" y="1920240"/>
            <a:ext cx="2926080" cy="1965960"/>
          </a:xfrm>
          <a:prstGeom prst="roundRect">
            <a:avLst>
              <a:gd name="adj" fmla="val 2326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7278624" y="2066544"/>
            <a:ext cx="259689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2F6F73"/>
                </a:solidFill>
              </a:rPr>
              <a:t>Next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7278624" y="2359152"/>
            <a:ext cx="2596896" cy="139903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[Decision, bet, cleanup, or validation step before the next update.]</a:t>
            </a:r>
            <a:endParaRPr lang="en-US" sz="11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B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64592"/>
          </a:xfrm>
          <a:prstGeom prst="rect">
            <a:avLst/>
          </a:prstGeom>
          <a:solidFill>
            <a:srgbClr val="2F6F73"/>
          </a:solidFill>
          <a:ln/>
        </p:spPr>
      </p:sp>
      <p:sp>
        <p:nvSpPr>
          <p:cNvPr id="3" name="Text 1"/>
          <p:cNvSpPr/>
          <p:nvPr/>
        </p:nvSpPr>
        <p:spPr>
          <a:xfrm>
            <a:off x="566928" y="6345936"/>
            <a:ext cx="27432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2F6F73"/>
                </a:solidFill>
              </a:rPr>
              <a:t>Almagreta interview portfolio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11137392" y="6236208"/>
            <a:ext cx="457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2F6F73"/>
                </a:solidFill>
              </a:rPr>
              <a:t>05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566928" y="530352"/>
            <a:ext cx="43891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2F6F73"/>
                </a:solidFill>
              </a:rPr>
              <a:t>MARKET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566928" y="859536"/>
            <a:ext cx="8961120" cy="5029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1F2528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Pipeline, Customers, and Demand Signals</a:t>
            </a:r>
            <a:endParaRPr lang="en-US" sz="2500" dirty="0"/>
          </a:p>
        </p:txBody>
      </p:sp>
      <p:sp>
        <p:nvSpPr>
          <p:cNvPr id="7" name="Text 5"/>
          <p:cNvSpPr/>
          <p:nvPr/>
        </p:nvSpPr>
        <p:spPr>
          <a:xfrm>
            <a:off x="585216" y="1426464"/>
            <a:ext cx="9875520" cy="38404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5E686B"/>
                </a:solidFill>
              </a:rPr>
              <a:t>Separate activity from quality.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749808" y="2057400"/>
            <a:ext cx="6172200" cy="242316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r>
              <a:rPr lang="en-US" sz="1350" dirty="0">
                <a:solidFill>
                  <a:srgbClr val="384144"/>
                </a:solidFill>
              </a:rPr>
              <a:t>Strongest signal: [segment, use case, channel, or customer pain].</a:t>
            </a:r>
            <a:endParaRPr lang="en-US" sz="1350" dirty="0"/>
          </a:p>
          <a:p>
            <a:r>
              <a:rPr lang="en-US" sz="1350" dirty="0">
                <a:solidFill>
                  <a:srgbClr val="384144"/>
                </a:solidFill>
              </a:rPr>
              <a:t>Weakest signal: [where interest is low, slow, or poorly qualified].</a:t>
            </a:r>
            <a:endParaRPr lang="en-US" sz="1350" dirty="0"/>
          </a:p>
          <a:p>
            <a:r>
              <a:rPr lang="en-US" sz="1350" dirty="0">
                <a:solidFill>
                  <a:srgbClr val="384144"/>
                </a:solidFill>
              </a:rPr>
              <a:t>Pipeline quality: [what is likely to close, expand, churn, or stall].</a:t>
            </a:r>
            <a:endParaRPr lang="en-US" sz="1350" dirty="0"/>
          </a:p>
        </p:txBody>
      </p:sp>
      <p:sp>
        <p:nvSpPr>
          <p:cNvPr id="9" name="Shape 7"/>
          <p:cNvSpPr/>
          <p:nvPr/>
        </p:nvSpPr>
        <p:spPr>
          <a:xfrm>
            <a:off x="7269480" y="2148840"/>
            <a:ext cx="3246120" cy="2011680"/>
          </a:xfrm>
          <a:prstGeom prst="roundRect">
            <a:avLst>
              <a:gd name="adj" fmla="val 2273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7434072" y="2295144"/>
            <a:ext cx="291693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2F6F73"/>
                </a:solidFill>
              </a:rPr>
              <a:t>Evidence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7434072" y="2587752"/>
            <a:ext cx="2916936" cy="144475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Use named examples when allowed. Otherwise summarize volume, conversion, or qualitative patterns.</a:t>
            </a:r>
            <a:endParaRPr lang="en-US" sz="11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B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64592"/>
          </a:xfrm>
          <a:prstGeom prst="rect">
            <a:avLst/>
          </a:prstGeom>
          <a:solidFill>
            <a:srgbClr val="2F6F73"/>
          </a:solidFill>
          <a:ln/>
        </p:spPr>
      </p:sp>
      <p:sp>
        <p:nvSpPr>
          <p:cNvPr id="3" name="Text 1"/>
          <p:cNvSpPr/>
          <p:nvPr/>
        </p:nvSpPr>
        <p:spPr>
          <a:xfrm>
            <a:off x="566928" y="6345936"/>
            <a:ext cx="27432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2F6F73"/>
                </a:solidFill>
              </a:rPr>
              <a:t>Almagreta interview portfolio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11137392" y="6236208"/>
            <a:ext cx="457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2F6F73"/>
                </a:solidFill>
              </a:rPr>
              <a:t>06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566928" y="530352"/>
            <a:ext cx="43891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2F6F73"/>
                </a:solidFill>
              </a:rPr>
              <a:t>RISKS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566928" y="859536"/>
            <a:ext cx="8961120" cy="5029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1F2528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Risks, Constraints, and Decisions</a:t>
            </a:r>
            <a:endParaRPr lang="en-US" sz="2500" dirty="0"/>
          </a:p>
        </p:txBody>
      </p:sp>
      <p:sp>
        <p:nvSpPr>
          <p:cNvPr id="7" name="Text 5"/>
          <p:cNvSpPr/>
          <p:nvPr/>
        </p:nvSpPr>
        <p:spPr>
          <a:xfrm>
            <a:off x="585216" y="1426464"/>
            <a:ext cx="9875520" cy="38404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5E686B"/>
                </a:solidFill>
              </a:rPr>
              <a:t>A strong update makes the hard parts easy to discuss.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731520" y="1874520"/>
            <a:ext cx="292608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2F6F73"/>
                </a:solidFill>
              </a:rPr>
              <a:t>Risk</a:t>
            </a:r>
            <a:endParaRPr lang="en-US" sz="1050" dirty="0"/>
          </a:p>
        </p:txBody>
      </p:sp>
      <p:sp>
        <p:nvSpPr>
          <p:cNvPr id="9" name="Text 7"/>
          <p:cNvSpPr/>
          <p:nvPr/>
        </p:nvSpPr>
        <p:spPr>
          <a:xfrm>
            <a:off x="749808" y="2331720"/>
            <a:ext cx="2926080" cy="20574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r>
              <a:rPr lang="en-US" sz="1200" dirty="0">
                <a:solidFill>
                  <a:srgbClr val="384144"/>
                </a:solidFill>
              </a:rPr>
              <a:t>[Runway, hiring, product, GTM, concentration, legal, data, or ops risk]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4160520" y="1874520"/>
            <a:ext cx="292608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2F6F73"/>
                </a:solidFill>
              </a:rPr>
              <a:t>Current read</a:t>
            </a:r>
            <a:endParaRPr lang="en-US" sz="1050" dirty="0"/>
          </a:p>
        </p:txBody>
      </p:sp>
      <p:sp>
        <p:nvSpPr>
          <p:cNvPr id="11" name="Text 9"/>
          <p:cNvSpPr/>
          <p:nvPr/>
        </p:nvSpPr>
        <p:spPr>
          <a:xfrm>
            <a:off x="4178808" y="2331720"/>
            <a:ext cx="2926080" cy="20574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r>
              <a:rPr lang="en-US" sz="1200" dirty="0">
                <a:solidFill>
                  <a:srgbClr val="384144"/>
                </a:solidFill>
              </a:rPr>
              <a:t>[What changed and how serious it is]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7589520" y="1874520"/>
            <a:ext cx="292608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2F6F73"/>
                </a:solidFill>
              </a:rPr>
              <a:t>Decision or mitigation</a:t>
            </a:r>
            <a:endParaRPr lang="en-US" sz="1050" dirty="0"/>
          </a:p>
        </p:txBody>
      </p:sp>
      <p:sp>
        <p:nvSpPr>
          <p:cNvPr id="13" name="Text 11"/>
          <p:cNvSpPr/>
          <p:nvPr/>
        </p:nvSpPr>
        <p:spPr>
          <a:xfrm>
            <a:off x="7607808" y="2331720"/>
            <a:ext cx="2926080" cy="20574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r>
              <a:rPr lang="en-US" sz="1200" dirty="0">
                <a:solidFill>
                  <a:srgbClr val="384144"/>
                </a:solidFill>
              </a:rPr>
              <a:t>[What you will do, stop, or ask for]</a:t>
            </a:r>
            <a:endParaRPr lang="en-US" sz="1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B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64592"/>
          </a:xfrm>
          <a:prstGeom prst="rect">
            <a:avLst/>
          </a:prstGeom>
          <a:solidFill>
            <a:srgbClr val="2F6F73"/>
          </a:solidFill>
          <a:ln/>
        </p:spPr>
      </p:sp>
      <p:sp>
        <p:nvSpPr>
          <p:cNvPr id="3" name="Text 1"/>
          <p:cNvSpPr/>
          <p:nvPr/>
        </p:nvSpPr>
        <p:spPr>
          <a:xfrm>
            <a:off x="566928" y="6345936"/>
            <a:ext cx="27432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2F6F73"/>
                </a:solidFill>
              </a:rPr>
              <a:t>Almagreta interview portfolio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11137392" y="6236208"/>
            <a:ext cx="457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2F6F73"/>
                </a:solidFill>
              </a:rPr>
              <a:t>07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566928" y="530352"/>
            <a:ext cx="43891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2F6F73"/>
                </a:solidFill>
              </a:rPr>
              <a:t>ASKS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566928" y="859536"/>
            <a:ext cx="8961120" cy="5029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1F2528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Where We Need Help</a:t>
            </a:r>
            <a:endParaRPr lang="en-US" sz="2500" dirty="0"/>
          </a:p>
        </p:txBody>
      </p:sp>
      <p:sp>
        <p:nvSpPr>
          <p:cNvPr id="7" name="Text 5"/>
          <p:cNvSpPr/>
          <p:nvPr/>
        </p:nvSpPr>
        <p:spPr>
          <a:xfrm>
            <a:off x="585216" y="1426464"/>
            <a:ext cx="9875520" cy="38404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5E686B"/>
                </a:solidFill>
              </a:rPr>
              <a:t>Specific asks get better responses than broad updates.</a:t>
            </a:r>
            <a:endParaRPr lang="en-US" sz="1250" dirty="0"/>
          </a:p>
        </p:txBody>
      </p:sp>
      <p:sp>
        <p:nvSpPr>
          <p:cNvPr id="8" name="Shape 6"/>
          <p:cNvSpPr/>
          <p:nvPr/>
        </p:nvSpPr>
        <p:spPr>
          <a:xfrm>
            <a:off x="777240" y="2240280"/>
            <a:ext cx="2743200" cy="1920240"/>
          </a:xfrm>
          <a:prstGeom prst="roundRect">
            <a:avLst>
              <a:gd name="adj" fmla="val 2381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941832" y="2386584"/>
            <a:ext cx="241401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2F6F73"/>
                </a:solidFill>
              </a:rPr>
              <a:t>Intro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941832" y="2679192"/>
            <a:ext cx="2414016" cy="135331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[target customer, partner, hire, investor, advisor]</a:t>
            </a:r>
            <a:endParaRPr lang="en-US" sz="1150" dirty="0"/>
          </a:p>
        </p:txBody>
      </p:sp>
      <p:sp>
        <p:nvSpPr>
          <p:cNvPr id="11" name="Shape 9"/>
          <p:cNvSpPr/>
          <p:nvPr/>
        </p:nvSpPr>
        <p:spPr>
          <a:xfrm>
            <a:off x="3977640" y="2240280"/>
            <a:ext cx="2743200" cy="1920240"/>
          </a:xfrm>
          <a:prstGeom prst="roundRect">
            <a:avLst>
              <a:gd name="adj" fmla="val 2381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4142232" y="2386584"/>
            <a:ext cx="241401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2F6F73"/>
                </a:solidFill>
              </a:rPr>
              <a:t>Advice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4142232" y="2679192"/>
            <a:ext cx="2414016" cy="135331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[pricing, hiring, enterprise sales, category, compliance]</a:t>
            </a:r>
            <a:endParaRPr lang="en-US" sz="1150" dirty="0"/>
          </a:p>
        </p:txBody>
      </p:sp>
      <p:sp>
        <p:nvSpPr>
          <p:cNvPr id="14" name="Shape 12"/>
          <p:cNvSpPr/>
          <p:nvPr/>
        </p:nvSpPr>
        <p:spPr>
          <a:xfrm>
            <a:off x="7178040" y="2240280"/>
            <a:ext cx="2743200" cy="1920240"/>
          </a:xfrm>
          <a:prstGeom prst="roundRect">
            <a:avLst>
              <a:gd name="adj" fmla="val 2381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7342632" y="2386584"/>
            <a:ext cx="241401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2F6F73"/>
                </a:solidFill>
              </a:rPr>
              <a:t>Decision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7342632" y="2679192"/>
            <a:ext cx="2414016" cy="135331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[approval, tradeoff, prioritization, timing]</a:t>
            </a:r>
            <a:endParaRPr lang="en-US" sz="11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B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64592"/>
          </a:xfrm>
          <a:prstGeom prst="rect">
            <a:avLst/>
          </a:prstGeom>
          <a:solidFill>
            <a:srgbClr val="2F6F73"/>
          </a:solidFill>
          <a:ln/>
        </p:spPr>
      </p:sp>
      <p:sp>
        <p:nvSpPr>
          <p:cNvPr id="3" name="Text 1"/>
          <p:cNvSpPr/>
          <p:nvPr/>
        </p:nvSpPr>
        <p:spPr>
          <a:xfrm>
            <a:off x="566928" y="6345936"/>
            <a:ext cx="27432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2F6F73"/>
                </a:solidFill>
              </a:rPr>
              <a:t>Almagreta interview portfolio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11137392" y="6236208"/>
            <a:ext cx="457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2F6F73"/>
                </a:solidFill>
              </a:rPr>
              <a:t>08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566928" y="530352"/>
            <a:ext cx="43891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2F6F73"/>
                </a:solidFill>
              </a:rPr>
              <a:t>NEXT PERIOD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566928" y="859536"/>
            <a:ext cx="8961120" cy="5029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1F2528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Priorities Before the Next Update</a:t>
            </a:r>
            <a:endParaRPr lang="en-US" sz="2500" dirty="0"/>
          </a:p>
        </p:txBody>
      </p:sp>
      <p:sp>
        <p:nvSpPr>
          <p:cNvPr id="7" name="Text 5"/>
          <p:cNvSpPr/>
          <p:nvPr/>
        </p:nvSpPr>
        <p:spPr>
          <a:xfrm>
            <a:off x="585216" y="1426464"/>
            <a:ext cx="9875520" cy="38404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5E686B"/>
                </a:solidFill>
              </a:rPr>
              <a:t>Close with the work that will define the next period.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749808" y="1993392"/>
            <a:ext cx="6446520" cy="283464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r>
              <a:rPr lang="en-US" sz="1350" dirty="0">
                <a:solidFill>
                  <a:srgbClr val="384144"/>
                </a:solidFill>
              </a:rPr>
              <a:t>Priority 1: [owner, milestone, success metric].</a:t>
            </a:r>
            <a:endParaRPr lang="en-US" sz="1350" dirty="0"/>
          </a:p>
          <a:p>
            <a:r>
              <a:rPr lang="en-US" sz="1350" dirty="0">
                <a:solidFill>
                  <a:srgbClr val="384144"/>
                </a:solidFill>
              </a:rPr>
              <a:t>Priority 2: [owner, milestone, success metric].</a:t>
            </a:r>
            <a:endParaRPr lang="en-US" sz="1350" dirty="0"/>
          </a:p>
          <a:p>
            <a:r>
              <a:rPr lang="en-US" sz="1350" dirty="0">
                <a:solidFill>
                  <a:srgbClr val="384144"/>
                </a:solidFill>
              </a:rPr>
              <a:t>Priority 3: [owner, milestone, success metric].</a:t>
            </a:r>
            <a:endParaRPr lang="en-US" sz="1350" dirty="0"/>
          </a:p>
          <a:p>
            <a:r>
              <a:rPr lang="en-US" sz="1350" dirty="0">
                <a:solidFill>
                  <a:srgbClr val="384144"/>
                </a:solidFill>
              </a:rPr>
              <a:t>Next update will answer: [question, risk, metric, or decision].</a:t>
            </a:r>
            <a:endParaRPr lang="en-US" sz="1350" dirty="0"/>
          </a:p>
        </p:txBody>
      </p:sp>
      <p:sp>
        <p:nvSpPr>
          <p:cNvPr id="9" name="Shape 7"/>
          <p:cNvSpPr/>
          <p:nvPr/>
        </p:nvSpPr>
        <p:spPr>
          <a:xfrm>
            <a:off x="7818120" y="2148840"/>
            <a:ext cx="2514600" cy="1874520"/>
          </a:xfrm>
          <a:prstGeom prst="roundRect">
            <a:avLst>
              <a:gd name="adj" fmla="val 2439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7982712" y="2295144"/>
            <a:ext cx="218541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2F6F73"/>
                </a:solidFill>
              </a:rPr>
              <a:t>Contact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7982712" y="2587752"/>
            <a:ext cx="2185416" cy="130759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[Name]</a:t>
            </a:r>
            <a:endParaRPr lang="en-US" sz="1150" dirty="0"/>
          </a:p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[Email]</a:t>
            </a:r>
            <a:endParaRPr lang="en-US" sz="1150" dirty="0"/>
          </a:p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[Phone]</a:t>
            </a:r>
            <a:endParaRPr lang="en-US" sz="11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Almagreta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Investor Update Deck</dc:title>
  <dc:subject>Investor Update Deck</dc:subject>
  <dc:creator>Almagreta</dc:creator>
  <cp:lastModifiedBy>Almagreta</cp:lastModifiedBy>
  <cp:revision>1</cp:revision>
  <dcterms:created xsi:type="dcterms:W3CDTF">2026-06-11T00:44:09Z</dcterms:created>
  <dcterms:modified xsi:type="dcterms:W3CDTF">2026-06-11T00:44:09Z</dcterms:modified>
</cp:coreProperties>
</file>